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41"/>
  </p:notesMasterIdLst>
  <p:sldIdLst>
    <p:sldId id="256" r:id="rId2"/>
    <p:sldId id="257" r:id="rId3"/>
    <p:sldId id="395" r:id="rId4"/>
    <p:sldId id="261" r:id="rId5"/>
    <p:sldId id="262" r:id="rId6"/>
    <p:sldId id="263" r:id="rId7"/>
    <p:sldId id="264" r:id="rId8"/>
    <p:sldId id="265" r:id="rId9"/>
    <p:sldId id="266" r:id="rId10"/>
    <p:sldId id="267" r:id="rId11"/>
    <p:sldId id="258" r:id="rId12"/>
    <p:sldId id="260" r:id="rId13"/>
    <p:sldId id="268" r:id="rId14"/>
    <p:sldId id="269" r:id="rId15"/>
    <p:sldId id="270" r:id="rId16"/>
    <p:sldId id="271" r:id="rId17"/>
    <p:sldId id="278" r:id="rId18"/>
    <p:sldId id="272" r:id="rId19"/>
    <p:sldId id="276" r:id="rId20"/>
    <p:sldId id="396" r:id="rId21"/>
    <p:sldId id="397" r:id="rId22"/>
    <p:sldId id="398" r:id="rId23"/>
    <p:sldId id="399" r:id="rId24"/>
    <p:sldId id="274" r:id="rId25"/>
    <p:sldId id="275" r:id="rId26"/>
    <p:sldId id="273" r:id="rId27"/>
    <p:sldId id="280" r:id="rId28"/>
    <p:sldId id="277" r:id="rId29"/>
    <p:sldId id="279" r:id="rId30"/>
    <p:sldId id="281" r:id="rId31"/>
    <p:sldId id="285" r:id="rId32"/>
    <p:sldId id="282" r:id="rId33"/>
    <p:sldId id="284" r:id="rId34"/>
    <p:sldId id="286" r:id="rId35"/>
    <p:sldId id="287" r:id="rId36"/>
    <p:sldId id="288" r:id="rId37"/>
    <p:sldId id="289" r:id="rId38"/>
    <p:sldId id="290" r:id="rId39"/>
    <p:sldId id="291" r:id="rId40"/>
    <p:sldId id="292" r:id="rId41"/>
    <p:sldId id="293" r:id="rId42"/>
    <p:sldId id="296" r:id="rId43"/>
    <p:sldId id="298" r:id="rId44"/>
    <p:sldId id="299" r:id="rId45"/>
    <p:sldId id="300" r:id="rId46"/>
    <p:sldId id="295" r:id="rId47"/>
    <p:sldId id="301" r:id="rId48"/>
    <p:sldId id="302" r:id="rId49"/>
    <p:sldId id="303" r:id="rId50"/>
    <p:sldId id="304" r:id="rId51"/>
    <p:sldId id="305" r:id="rId52"/>
    <p:sldId id="306" r:id="rId53"/>
    <p:sldId id="321" r:id="rId54"/>
    <p:sldId id="322" r:id="rId55"/>
    <p:sldId id="314" r:id="rId56"/>
    <p:sldId id="315" r:id="rId57"/>
    <p:sldId id="316" r:id="rId58"/>
    <p:sldId id="317" r:id="rId59"/>
    <p:sldId id="318" r:id="rId60"/>
    <p:sldId id="319" r:id="rId61"/>
    <p:sldId id="320" r:id="rId62"/>
    <p:sldId id="307" r:id="rId63"/>
    <p:sldId id="308" r:id="rId64"/>
    <p:sldId id="309" r:id="rId65"/>
    <p:sldId id="393" r:id="rId66"/>
    <p:sldId id="394" r:id="rId67"/>
    <p:sldId id="313" r:id="rId68"/>
    <p:sldId id="389" r:id="rId69"/>
    <p:sldId id="390" r:id="rId70"/>
    <p:sldId id="391" r:id="rId71"/>
    <p:sldId id="392" r:id="rId72"/>
    <p:sldId id="341" r:id="rId73"/>
    <p:sldId id="386" r:id="rId74"/>
    <p:sldId id="387" r:id="rId75"/>
    <p:sldId id="388" r:id="rId76"/>
    <p:sldId id="342" r:id="rId77"/>
    <p:sldId id="385" r:id="rId78"/>
    <p:sldId id="383" r:id="rId79"/>
    <p:sldId id="384" r:id="rId80"/>
    <p:sldId id="311" r:id="rId81"/>
    <p:sldId id="312" r:id="rId82"/>
    <p:sldId id="310" r:id="rId83"/>
    <p:sldId id="324" r:id="rId84"/>
    <p:sldId id="323" r:id="rId85"/>
    <p:sldId id="325" r:id="rId86"/>
    <p:sldId id="331" r:id="rId87"/>
    <p:sldId id="328" r:id="rId88"/>
    <p:sldId id="332" r:id="rId89"/>
    <p:sldId id="333" r:id="rId90"/>
    <p:sldId id="334" r:id="rId91"/>
    <p:sldId id="335" r:id="rId92"/>
    <p:sldId id="336" r:id="rId93"/>
    <p:sldId id="337" r:id="rId94"/>
    <p:sldId id="339" r:id="rId95"/>
    <p:sldId id="338" r:id="rId96"/>
    <p:sldId id="340" r:id="rId97"/>
    <p:sldId id="346" r:id="rId98"/>
    <p:sldId id="343" r:id="rId99"/>
    <p:sldId id="344" r:id="rId100"/>
    <p:sldId id="345" r:id="rId101"/>
    <p:sldId id="347" r:id="rId102"/>
    <p:sldId id="348" r:id="rId103"/>
    <p:sldId id="349" r:id="rId104"/>
    <p:sldId id="403" r:id="rId105"/>
    <p:sldId id="402" r:id="rId106"/>
    <p:sldId id="350" r:id="rId107"/>
    <p:sldId id="351" r:id="rId108"/>
    <p:sldId id="353" r:id="rId109"/>
    <p:sldId id="360" r:id="rId110"/>
    <p:sldId id="359" r:id="rId111"/>
    <p:sldId id="357" r:id="rId112"/>
    <p:sldId id="358" r:id="rId113"/>
    <p:sldId id="355" r:id="rId114"/>
    <p:sldId id="363" r:id="rId115"/>
    <p:sldId id="361" r:id="rId116"/>
    <p:sldId id="362" r:id="rId117"/>
    <p:sldId id="364" r:id="rId118"/>
    <p:sldId id="365" r:id="rId119"/>
    <p:sldId id="366" r:id="rId120"/>
    <p:sldId id="400" r:id="rId121"/>
    <p:sldId id="367" r:id="rId122"/>
    <p:sldId id="368" r:id="rId123"/>
    <p:sldId id="369" r:id="rId124"/>
    <p:sldId id="401" r:id="rId125"/>
    <p:sldId id="370" r:id="rId126"/>
    <p:sldId id="371" r:id="rId127"/>
    <p:sldId id="372" r:id="rId128"/>
    <p:sldId id="373" r:id="rId129"/>
    <p:sldId id="374" r:id="rId130"/>
    <p:sldId id="375" r:id="rId131"/>
    <p:sldId id="376" r:id="rId132"/>
    <p:sldId id="377" r:id="rId133"/>
    <p:sldId id="378" r:id="rId134"/>
    <p:sldId id="381" r:id="rId135"/>
    <p:sldId id="379" r:id="rId136"/>
    <p:sldId id="380" r:id="rId137"/>
    <p:sldId id="382" r:id="rId138"/>
    <p:sldId id="405" r:id="rId139"/>
    <p:sldId id="404" r:id="rId140"/>
  </p:sldIdLst>
  <p:sldSz cx="12192000" cy="6858000"/>
  <p:notesSz cx="6858000" cy="9144000"/>
  <p:defaultTextStyle>
    <a:defPPr>
      <a:defRPr lang="ru-RU"/>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5" autoAdjust="0"/>
    <p:restoredTop sz="72542" autoAdjust="0"/>
  </p:normalViewPr>
  <p:slideViewPr>
    <p:cSldViewPr snapToGrid="0">
      <p:cViewPr varScale="1">
        <p:scale>
          <a:sx n="82" d="100"/>
          <a:sy n="82" d="100"/>
        </p:scale>
        <p:origin x="165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B4B77-92A8-4974-A692-42FA5825A187}" type="datetimeFigureOut">
              <a:rPr lang="ru-RU" smtClean="0"/>
              <a:t>08.02.2024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ECBE7-4487-4615-A10C-5FECAADA1E8C}" type="slidenum">
              <a:rPr lang="ru-RU" smtClean="0"/>
              <a:t>‹#›</a:t>
            </a:fld>
            <a:endParaRPr lang="ru-RU"/>
          </a:p>
        </p:txBody>
      </p:sp>
    </p:spTree>
    <p:extLst>
      <p:ext uri="{BB962C8B-B14F-4D97-AF65-F5344CB8AC3E}">
        <p14:creationId xmlns:p14="http://schemas.microsoft.com/office/powerpoint/2010/main" val="874215418"/>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Технологии, основанные на данных сегодня окружают нас ежедневно. </a:t>
            </a:r>
          </a:p>
          <a:p>
            <a:r>
              <a:rPr lang="ru-RU" dirty="0"/>
              <a:t>Персонализированная реклама, умные роботы-помощники, смарт-устройства, рекомендации в сети и здравоохранении, все основано на результатах обработки данных в большом их объеме. </a:t>
            </a:r>
          </a:p>
          <a:p>
            <a:r>
              <a:rPr lang="ru-RU" dirty="0"/>
              <a:t>Добрый день уважаемые дамы и господа, сегодня мы начнем с вами курс лекций, посвященный основам обработки больших данных в вычислительных системах.</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a:t>
            </a:fld>
            <a:endParaRPr lang="ru-RU"/>
          </a:p>
        </p:txBody>
      </p:sp>
    </p:spTree>
    <p:extLst>
      <p:ext uri="{BB962C8B-B14F-4D97-AF65-F5344CB8AC3E}">
        <p14:creationId xmlns:p14="http://schemas.microsoft.com/office/powerpoint/2010/main" val="3966575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теме технологий обработки больших объемов данных мы разберемся с популярными технологиями </a:t>
            </a:r>
            <a:r>
              <a:rPr lang="en-US" dirty="0"/>
              <a:t>NoSQL</a:t>
            </a:r>
            <a:r>
              <a:rPr lang="ru-RU" dirty="0"/>
              <a:t>,</a:t>
            </a:r>
            <a:r>
              <a:rPr lang="en-US" dirty="0"/>
              <a:t> </a:t>
            </a:r>
            <a:r>
              <a:rPr lang="ru-RU" dirty="0"/>
              <a:t>файловыми хранилищами данных, </a:t>
            </a:r>
            <a:r>
              <a:rPr lang="en-US" dirty="0"/>
              <a:t>Data Lake</a:t>
            </a:r>
            <a:r>
              <a:rPr lang="ru-RU" dirty="0"/>
              <a:t>,</a:t>
            </a:r>
            <a:r>
              <a:rPr lang="en-US" dirty="0"/>
              <a:t> Hadoop, Spark, </a:t>
            </a:r>
            <a:r>
              <a:rPr lang="en-US" dirty="0" err="1"/>
              <a:t>Loginom</a:t>
            </a:r>
            <a:r>
              <a:rPr lang="en-US" dirty="0"/>
              <a:t> </a:t>
            </a:r>
            <a:r>
              <a:rPr lang="ru-RU" dirty="0"/>
              <a:t>и </a:t>
            </a:r>
            <a:r>
              <a:rPr lang="en-US" dirty="0" err="1"/>
              <a:t>AirFlow</a:t>
            </a:r>
            <a:endParaRPr lang="en-US" dirty="0"/>
          </a:p>
          <a:p>
            <a:r>
              <a:rPr lang="ru-RU" dirty="0"/>
              <a:t>На протяжении всех лекций мы будем стараться рассматривать базовые принципы и концепции, изучив которые вы получите возможность дальнейшего изучения более сложного и обширного материала. </a:t>
            </a:r>
          </a:p>
          <a:p>
            <a:r>
              <a:rPr lang="ru-RU" dirty="0"/>
              <a:t>В рамках курса будут использоваться материалы различных практиков, аналитиков и компаний, практикующих разработку приложений на основе больших данных.</a:t>
            </a:r>
          </a:p>
          <a:p>
            <a:r>
              <a:rPr lang="ru-RU" dirty="0"/>
              <a:t>Большое количество информации по данной теме весьма противоречиво, что делает данную дисциплину еще более интересной в глазах учащегося.</a:t>
            </a:r>
          </a:p>
          <a:p>
            <a:r>
              <a:rPr lang="ru-RU" dirty="0"/>
              <a:t>Рекомендуется при прохождении курса конспектировать, зарисовывать и главное записывать материал, чтобы провести в голове определенный ассоциативный ряд множества сущностей, которые будут разбираться в данном курсе.</a:t>
            </a:r>
            <a:endParaRPr lang="en-US" dirty="0"/>
          </a:p>
          <a:p>
            <a:r>
              <a:rPr lang="ru-RU" dirty="0"/>
              <a:t>Итак, мы начинаем</a:t>
            </a:r>
            <a:endParaRPr lang="en-US" dirty="0"/>
          </a:p>
        </p:txBody>
      </p:sp>
      <p:sp>
        <p:nvSpPr>
          <p:cNvPr id="4" name="Номер слайда 3"/>
          <p:cNvSpPr>
            <a:spLocks noGrp="1"/>
          </p:cNvSpPr>
          <p:nvPr>
            <p:ph type="sldNum" sz="quarter" idx="5"/>
          </p:nvPr>
        </p:nvSpPr>
        <p:spPr/>
        <p:txBody>
          <a:bodyPr/>
          <a:lstStyle/>
          <a:p>
            <a:fld id="{DF4ECBE7-4487-4615-A10C-5FECAADA1E8C}" type="slidenum">
              <a:rPr lang="ru-RU" smtClean="0"/>
              <a:t>10</a:t>
            </a:fld>
            <a:endParaRPr lang="ru-RU"/>
          </a:p>
        </p:txBody>
      </p:sp>
    </p:spTree>
    <p:extLst>
      <p:ext uri="{BB962C8B-B14F-4D97-AF65-F5344CB8AC3E}">
        <p14:creationId xmlns:p14="http://schemas.microsoft.com/office/powerpoint/2010/main" val="28901729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1" i="0" u="none" strike="noStrike" cap="none" spc="0" dirty="0">
                <a:solidFill>
                  <a:srgbClr val="000000"/>
                </a:solidFill>
                <a:latin typeface="Segoe UI"/>
                <a:ea typeface="Segoe UI"/>
                <a:cs typeface="Segoe UI"/>
              </a:rPr>
              <a:t>CP866</a:t>
            </a:r>
            <a:r>
              <a:rPr lang="ru-RU" sz="1200" b="0" i="0" u="none" strike="noStrike" cap="none" spc="0" dirty="0">
                <a:solidFill>
                  <a:srgbClr val="000000"/>
                </a:solidFill>
                <a:latin typeface="Segoe UI"/>
                <a:ea typeface="Segoe UI"/>
                <a:cs typeface="Segoe UI"/>
              </a:rPr>
              <a:t> — русская кодировка, использовавшаяся на компьютерах IBM в системе DOS. </a:t>
            </a:r>
            <a:r>
              <a:rPr lang="ru-RU" sz="1200" b="1" i="0" u="none" strike="noStrike" cap="none" spc="0" dirty="0">
                <a:solidFill>
                  <a:srgbClr val="000000"/>
                </a:solidFill>
                <a:latin typeface="Segoe UI"/>
                <a:ea typeface="Segoe UI"/>
                <a:cs typeface="Segoe UI"/>
              </a:rPr>
              <a:t>(8 бит). До сих пор популярна и распространена в системах верстки российских научных журналов и статей.</a:t>
            </a:r>
            <a:endParaRPr lang="ru-RU" sz="1200" b="0" i="0" u="none" strike="noStrike" cap="none" spc="0" dirty="0">
              <a:solidFill>
                <a:srgbClr val="000000"/>
              </a:solidFill>
              <a:latin typeface="Segoe UI"/>
              <a:ea typeface="Segoe UI"/>
              <a:cs typeface="Segoe UI"/>
            </a:endParaRP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100</a:t>
            </a:fld>
            <a:endParaRPr lang="ru-RU"/>
          </a:p>
        </p:txBody>
      </p:sp>
    </p:spTree>
    <p:extLst>
      <p:ext uri="{BB962C8B-B14F-4D97-AF65-F5344CB8AC3E}">
        <p14:creationId xmlns:p14="http://schemas.microsoft.com/office/powerpoint/2010/main" val="4924997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1" i="0" u="none" strike="noStrike" cap="none" spc="0" dirty="0">
                <a:solidFill>
                  <a:srgbClr val="000000"/>
                </a:solidFill>
                <a:latin typeface="Segoe UI"/>
                <a:ea typeface="Segoe UI"/>
                <a:cs typeface="Segoe UI"/>
              </a:rPr>
              <a:t>Windows-1251</a:t>
            </a:r>
            <a:r>
              <a:rPr lang="ru-RU" sz="1200" b="0" i="0" u="none" strike="noStrike" cap="none" spc="0" dirty="0">
                <a:solidFill>
                  <a:srgbClr val="000000"/>
                </a:solidFill>
                <a:latin typeface="Segoe UI"/>
                <a:ea typeface="Segoe UI"/>
                <a:cs typeface="Segoe UI"/>
              </a:rPr>
              <a:t> — русская кодировка, использовавшаяся в русскоязычных версиях операционной системы Windows в начале 90-х годов. Кириллические символы идут в алфавитном порядке. </a:t>
            </a:r>
            <a:r>
              <a:rPr lang="ru-RU" sz="1200" b="1" i="0" u="none" strike="noStrike" cap="none" spc="0" dirty="0">
                <a:solidFill>
                  <a:srgbClr val="000000"/>
                </a:solidFill>
                <a:latin typeface="Segoe UI"/>
                <a:ea typeface="Segoe UI"/>
                <a:cs typeface="Segoe UI"/>
              </a:rPr>
              <a:t>(8 бит)</a:t>
            </a:r>
            <a:endParaRPr lang="ru-RU" sz="1200" b="0" i="0" u="none" strike="noStrike" cap="none" spc="0" dirty="0">
              <a:solidFill>
                <a:srgbClr val="000000"/>
              </a:solidFill>
              <a:latin typeface="Segoe UI"/>
              <a:ea typeface="Segoe UI"/>
              <a:cs typeface="Segoe UI"/>
            </a:endParaRP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101</a:t>
            </a:fld>
            <a:endParaRPr lang="ru-RU"/>
          </a:p>
        </p:txBody>
      </p:sp>
    </p:spTree>
    <p:extLst>
      <p:ext uri="{BB962C8B-B14F-4D97-AF65-F5344CB8AC3E}">
        <p14:creationId xmlns:p14="http://schemas.microsoft.com/office/powerpoint/2010/main" val="27269984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1" i="0" u="none" strike="noStrike" cap="none" spc="0" dirty="0">
                <a:solidFill>
                  <a:srgbClr val="000000"/>
                </a:solidFill>
                <a:latin typeface="Segoe UI"/>
                <a:ea typeface="Segoe UI"/>
                <a:cs typeface="Segoe UI"/>
              </a:rPr>
              <a:t>UTF8</a:t>
            </a:r>
            <a:r>
              <a:rPr lang="ru-RU" sz="1200" b="0" i="0" u="none" strike="noStrike" cap="none" spc="0" dirty="0">
                <a:solidFill>
                  <a:srgbClr val="000000"/>
                </a:solidFill>
                <a:latin typeface="Segoe UI"/>
                <a:ea typeface="Segoe UI"/>
                <a:cs typeface="Segoe UI"/>
              </a:rPr>
              <a:t> —  </a:t>
            </a:r>
            <a:r>
              <a:rPr lang="ru-RU" sz="1200" b="0" i="0" u="none" strike="noStrike" cap="none" spc="0" dirty="0">
                <a:solidFill>
                  <a:srgbClr val="000000"/>
                </a:solidFill>
                <a:latin typeface="Segoe UI"/>
                <a:cs typeface="Segoe UI"/>
              </a:rPr>
              <a:t>распространённый стандарт кодирования символов, позволяющий более компактно хранить и передавать символы Юникода, используя переменное количество байт (от 1 до 4), и обеспечивающий полную обратную совместимость с 7-битной кодировкой ASCII</a:t>
            </a:r>
            <a:r>
              <a:rPr lang="ru-RU" sz="1200" b="0" i="0" u="none" strike="noStrike" cap="none" spc="0" dirty="0">
                <a:solidFill>
                  <a:srgbClr val="000000"/>
                </a:solidFill>
                <a:latin typeface="Segoe UI"/>
                <a:ea typeface="Segoe UI"/>
                <a:cs typeface="Segoe UI"/>
              </a:rPr>
              <a:t>. </a:t>
            </a:r>
            <a:r>
              <a:rPr lang="ru-RU" sz="1200" b="1" i="0" u="none" strike="noStrike" cap="none" spc="0" dirty="0">
                <a:solidFill>
                  <a:srgbClr val="000000"/>
                </a:solidFill>
                <a:latin typeface="Segoe UI"/>
                <a:ea typeface="Segoe UI"/>
                <a:cs typeface="Segoe UI"/>
              </a:rPr>
              <a:t>(8 бит)</a:t>
            </a:r>
            <a:endParaRPr lang="ru-RU" sz="1200" b="0" i="0" u="none" strike="noStrike" cap="none" spc="0" dirty="0">
              <a:solidFill>
                <a:srgbClr val="000000"/>
              </a:solidFill>
              <a:latin typeface="Segoe UI"/>
              <a:ea typeface="Segoe UI"/>
              <a:cs typeface="Segoe UI"/>
            </a:endParaRP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102</a:t>
            </a:fld>
            <a:endParaRPr lang="ru-RU"/>
          </a:p>
        </p:txBody>
      </p:sp>
    </p:spTree>
    <p:extLst>
      <p:ext uri="{BB962C8B-B14F-4D97-AF65-F5344CB8AC3E}">
        <p14:creationId xmlns:p14="http://schemas.microsoft.com/office/powerpoint/2010/main" val="18291263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lgn="l" rtl="0" eaLnBrk="1" fontAlgn="t" latinLnBrk="0" hangingPunct="1">
              <a:spcBef>
                <a:spcPts val="0"/>
              </a:spcBef>
              <a:spcAft>
                <a:spcPts val="0"/>
              </a:spcAft>
            </a:pPr>
            <a:r>
              <a:rPr lang="ru-RU"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В различных реализациях стандарта </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UTF </a:t>
            </a:r>
            <a:r>
              <a:rPr lang="ru-RU"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возможно кодировать различное количество символов ввиду ограниченности мощности множества, позволяющего себе биекцию на пространство целых чисел в двоичной системе счисления, среди стандартов реализации </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UTF</a:t>
            </a:r>
            <a:r>
              <a:rPr lang="ru-RU"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можно выделить следующие особенности:</a:t>
            </a:r>
          </a:p>
          <a:p>
            <a:pPr marL="0" algn="l" rtl="0" eaLnBrk="1" fontAlgn="t" latinLnBrk="0" hangingPunct="1">
              <a:spcBef>
                <a:spcPts val="0"/>
              </a:spcBef>
              <a:spcAft>
                <a:spcPts val="0"/>
              </a:spcAft>
            </a:pPr>
            <a:r>
              <a:rPr lang="ru-RU"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Реализация 8 бит - </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ASCII, в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том</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числе</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английский</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алфавит</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простейшие</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знаки</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препинания</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и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арабские</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цифры</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Реализация 16 бит -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кириллица</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расширенная</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латиница</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арабский</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алфавит</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армянский</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алфавит</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греческий</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алфавит</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еврейский</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алфавит</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и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коптский</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алфавит</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сирийское</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письмо</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Международный</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фонетический</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алфавит</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некоторые</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знаки</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800" b="0" i="0" u="none" strike="noStrike" kern="1200" spc="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препинания</a:t>
            </a:r>
            <a:r>
              <a:rPr lang="en-US"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endPar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marL="0" algn="l" rtl="0" eaLnBrk="1" fontAlgn="t" latinLnBrk="0" hangingPunct="1">
              <a:spcBef>
                <a:spcPts val="0"/>
              </a:spcBef>
              <a:spcAft>
                <a:spcPts val="0"/>
              </a:spcAft>
            </a:pPr>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Реализация 24 бита – все другие современные формы письменности, в том числе грузинский  алфавит, индийское, китайское, корейское и японское письмо; сложные  знаки препинания; математические и другие специальные символы</a:t>
            </a:r>
          </a:p>
          <a:p>
            <a:pPr marL="0" algn="l" rtl="0" eaLnBrk="1" fontAlgn="t" latinLnBrk="0" hangingPunct="1">
              <a:spcBef>
                <a:spcPts val="0"/>
              </a:spcBef>
              <a:spcAft>
                <a:spcPts val="0"/>
              </a:spcAft>
            </a:pPr>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Реализация 32 бита – музыкальные символы, редкие китайские иероглифы, вымершие формы письменности</a:t>
            </a:r>
          </a:p>
          <a:p>
            <a:pPr marL="0" algn="l" rtl="0" eaLnBrk="1" fontAlgn="t" latinLnBrk="0" hangingPunct="1">
              <a:spcBef>
                <a:spcPts val="0"/>
              </a:spcBef>
              <a:spcAft>
                <a:spcPts val="0"/>
              </a:spcAft>
            </a:pPr>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служебные символы c, d, e, f</a:t>
            </a:r>
            <a:endParaRPr lang="ru-RU" sz="1800" b="0" i="0" u="none" strike="noStrike" kern="1200" dirty="0">
              <a:solidFill>
                <a:srgbClr val="000000"/>
              </a:solidFill>
              <a:effectLst/>
              <a:latin typeface="Segoe UI" panose="020B0502040204020203" pitchFamily="34" charset="0"/>
              <a:cs typeface="Segoe UI" panose="020B0502040204020203" pitchFamily="34" charset="0"/>
            </a:endParaRPr>
          </a:p>
          <a:p>
            <a:pPr marL="0" algn="l" rtl="0" eaLnBrk="1" fontAlgn="t" latinLnBrk="0" hangingPunct="1">
              <a:spcBef>
                <a:spcPts val="0"/>
              </a:spcBef>
              <a:spcAft>
                <a:spcPts val="0"/>
              </a:spcAft>
            </a:pPr>
            <a:r>
              <a:rPr lang="ru-RU" sz="1800" b="0" i="0" u="none" strike="noStrike" kern="1200" dirty="0">
                <a:solidFill>
                  <a:srgbClr val="000000"/>
                </a:solidFill>
                <a:effectLst/>
                <a:latin typeface="Segoe UI" panose="020B0502040204020203" pitchFamily="34" charset="0"/>
                <a:cs typeface="Segoe UI" panose="020B0502040204020203" pitchFamily="34" charset="0"/>
              </a:rPr>
              <a:t>Флаги 1 и 0 – это зарезервированные значения в разрядах кодов для однозначного декодирования последовательности. </a:t>
            </a:r>
          </a:p>
          <a:p>
            <a:pPr marL="0" algn="l" rtl="0" eaLnBrk="1" fontAlgn="t" latinLnBrk="0" hangingPunct="1">
              <a:spcBef>
                <a:spcPts val="0"/>
              </a:spcBef>
              <a:spcAft>
                <a:spcPts val="0"/>
              </a:spcAft>
            </a:pPr>
            <a:r>
              <a:rPr lang="ru-RU" sz="1800" b="0" i="0" u="none" strike="noStrike" kern="1200" dirty="0">
                <a:solidFill>
                  <a:srgbClr val="000000"/>
                </a:solidFill>
                <a:effectLst/>
                <a:latin typeface="Segoe UI" panose="020B0502040204020203" pitchFamily="34" charset="0"/>
                <a:cs typeface="Segoe UI" panose="020B0502040204020203" pitchFamily="34" charset="0"/>
              </a:rPr>
              <a:t>Иксами указаны свободные места, которые можно заполнить битами. Варианты комбинаций можно сосчитать.</a:t>
            </a:r>
            <a:endParaRPr lang="ru-RU" sz="1800" b="0" i="0" u="none" strike="noStrike" dirty="0">
              <a:effectLst/>
              <a:latin typeface="Arial" panose="020B0604020202020204" pitchFamily="34" charset="0"/>
            </a:endParaRPr>
          </a:p>
          <a:p>
            <a:endParaRPr lang="ru-RU" dirty="0"/>
          </a:p>
          <a:p>
            <a:r>
              <a:rPr lang="ru-RU" dirty="0"/>
              <a:t>Таким образом с помощью кодировки мы имеем возможность явно декодировать машинный битовый код в виде удобочитаемых символов. </a:t>
            </a:r>
          </a:p>
          <a:p>
            <a:r>
              <a:rPr lang="ru-RU" dirty="0"/>
              <a:t>С помощью различных кодировок мы имеем возможность передавать осмысленную текстовую информацию в вычислительных системах.</a:t>
            </a:r>
          </a:p>
        </p:txBody>
      </p:sp>
      <p:sp>
        <p:nvSpPr>
          <p:cNvPr id="4" name="Номер слайда 3"/>
          <p:cNvSpPr>
            <a:spLocks noGrp="1"/>
          </p:cNvSpPr>
          <p:nvPr>
            <p:ph type="sldNum" sz="quarter" idx="5"/>
          </p:nvPr>
        </p:nvSpPr>
        <p:spPr/>
        <p:txBody>
          <a:bodyPr/>
          <a:lstStyle/>
          <a:p>
            <a:fld id="{DF4ECBE7-4487-4615-A10C-5FECAADA1E8C}" type="slidenum">
              <a:rPr lang="ru-RU" smtClean="0"/>
              <a:t>103</a:t>
            </a:fld>
            <a:endParaRPr lang="ru-RU"/>
          </a:p>
        </p:txBody>
      </p:sp>
    </p:spTree>
    <p:extLst>
      <p:ext uri="{BB962C8B-B14F-4D97-AF65-F5344CB8AC3E}">
        <p14:creationId xmlns:p14="http://schemas.microsoft.com/office/powerpoint/2010/main" val="41456642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lgn="l" rtl="0" eaLnBrk="1" fontAlgn="t" latinLnBrk="0" hangingPunct="1">
              <a:spcBef>
                <a:spcPts val="0"/>
              </a:spcBef>
              <a:spcAft>
                <a:spcPts val="0"/>
              </a:spcAft>
            </a:pPr>
            <a:r>
              <a:rPr lang="ru-RU"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Задача для вас, ибо данное знание является довольно существенным</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104</a:t>
            </a:fld>
            <a:endParaRPr lang="ru-RU"/>
          </a:p>
        </p:txBody>
      </p:sp>
    </p:spTree>
    <p:extLst>
      <p:ext uri="{BB962C8B-B14F-4D97-AF65-F5344CB8AC3E}">
        <p14:creationId xmlns:p14="http://schemas.microsoft.com/office/powerpoint/2010/main" val="40337680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lgn="l" rtl="0" eaLnBrk="1" fontAlgn="t" latinLnBrk="0" hangingPunct="1">
              <a:spcBef>
                <a:spcPts val="0"/>
              </a:spcBef>
              <a:spcAft>
                <a:spcPts val="0"/>
              </a:spcAft>
            </a:pPr>
            <a:r>
              <a:rPr lang="ru-RU" sz="1800" b="0" i="0" u="none" strike="noStrike" kern="1200" spc="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Необходимо решить следующую задачу. И законспектировать результат:</a:t>
            </a:r>
            <a:endParaRPr lang="ru-RU" sz="1800" b="0" i="0" u="none" strike="noStrike" kern="1200" spc="0" dirty="0">
              <a:solidFill>
                <a:srgbClr val="000000"/>
              </a:solidFill>
              <a:effectLst/>
              <a:latin typeface="Segoe UI" panose="020B0502040204020203" pitchFamily="34" charset="0"/>
              <a:cs typeface="Segoe UI" panose="020B0502040204020203" pitchFamily="34" charset="0"/>
            </a:endParaRPr>
          </a:p>
          <a:p>
            <a:pPr marL="0" marR="0" lvl="0" indent="0" algn="l" defTabSz="914377" rtl="0" eaLnBrk="1" fontAlgn="t" latinLnBrk="0" hangingPunct="1">
              <a:lnSpc>
                <a:spcPct val="100000"/>
              </a:lnSpc>
              <a:spcBef>
                <a:spcPts val="0"/>
              </a:spcBef>
              <a:spcAft>
                <a:spcPts val="0"/>
              </a:spcAft>
              <a:buClrTx/>
              <a:buSzTx/>
              <a:buFontTx/>
              <a:buNone/>
              <a:tabLst/>
              <a:defRPr/>
            </a:pPr>
            <a:r>
              <a:rPr lang="ru-RU" b="1" dirty="0"/>
              <a:t>Задача: </a:t>
            </a:r>
            <a:r>
              <a:rPr lang="ru-RU" dirty="0"/>
              <a:t>подсчитать максимально возможное количество символов для первых трех вариантов реализации в стандарте </a:t>
            </a:r>
            <a:r>
              <a:rPr lang="en-US" dirty="0"/>
              <a:t>UTF</a:t>
            </a:r>
            <a:endParaRPr lang="ru-RU" dirty="0"/>
          </a:p>
          <a:p>
            <a:pPr marL="0" algn="l" rtl="0" eaLnBrk="1" fontAlgn="t" latinLnBrk="0" hangingPunct="1">
              <a:spcBef>
                <a:spcPts val="0"/>
              </a:spcBef>
              <a:spcAft>
                <a:spcPts val="0"/>
              </a:spcAft>
            </a:pPr>
            <a:r>
              <a:rPr lang="ru-RU" dirty="0"/>
              <a:t>Ответ необходимо дать в виде целых чисел.</a:t>
            </a:r>
          </a:p>
          <a:p>
            <a:pPr marL="0" algn="l" rtl="0" eaLnBrk="1" fontAlgn="t" latinLnBrk="0" hangingPunct="1">
              <a:spcBef>
                <a:spcPts val="0"/>
              </a:spcBef>
              <a:spcAft>
                <a:spcPts val="0"/>
              </a:spcAft>
            </a:pPr>
            <a:endParaRPr lang="ru-RU" dirty="0"/>
          </a:p>
          <a:p>
            <a:pPr marL="0" algn="l" rtl="0" eaLnBrk="1" fontAlgn="t" latinLnBrk="0" hangingPunct="1">
              <a:spcBef>
                <a:spcPts val="0"/>
              </a:spcBef>
              <a:spcAft>
                <a:spcPts val="0"/>
              </a:spcAft>
            </a:pPr>
            <a:r>
              <a:rPr lang="ru-RU" dirty="0"/>
              <a:t>Отлично, теперь мы переходим к аспектам вычислительных устройств в повседневном использовании и в обработке больших объемов данных.</a:t>
            </a:r>
          </a:p>
        </p:txBody>
      </p:sp>
      <p:sp>
        <p:nvSpPr>
          <p:cNvPr id="4" name="Номер слайда 3"/>
          <p:cNvSpPr>
            <a:spLocks noGrp="1"/>
          </p:cNvSpPr>
          <p:nvPr>
            <p:ph type="sldNum" sz="quarter" idx="5"/>
          </p:nvPr>
        </p:nvSpPr>
        <p:spPr/>
        <p:txBody>
          <a:bodyPr/>
          <a:lstStyle/>
          <a:p>
            <a:fld id="{DF4ECBE7-4487-4615-A10C-5FECAADA1E8C}" type="slidenum">
              <a:rPr lang="ru-RU" smtClean="0"/>
              <a:t>105</a:t>
            </a:fld>
            <a:endParaRPr lang="ru-RU"/>
          </a:p>
        </p:txBody>
      </p:sp>
    </p:spTree>
    <p:extLst>
      <p:ext uri="{BB962C8B-B14F-4D97-AF65-F5344CB8AC3E}">
        <p14:creationId xmlns:p14="http://schemas.microsoft.com/office/powerpoint/2010/main" val="156708173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Итак, раздел вычислительная инфраструктура и вычислительные устройства. В данном разделе мы по верхам зацепим важные особенности вычислительной инфраструктуры и уделим внимание критически важным моментам в ней для обработки данных.</a:t>
            </a:r>
          </a:p>
        </p:txBody>
      </p:sp>
      <p:sp>
        <p:nvSpPr>
          <p:cNvPr id="4" name="Номер слайда 3"/>
          <p:cNvSpPr>
            <a:spLocks noGrp="1"/>
          </p:cNvSpPr>
          <p:nvPr>
            <p:ph type="sldNum" sz="quarter" idx="5"/>
          </p:nvPr>
        </p:nvSpPr>
        <p:spPr/>
        <p:txBody>
          <a:bodyPr/>
          <a:lstStyle/>
          <a:p>
            <a:fld id="{DF4ECBE7-4487-4615-A10C-5FECAADA1E8C}" type="slidenum">
              <a:rPr lang="ru-RU" smtClean="0"/>
              <a:t>106</a:t>
            </a:fld>
            <a:endParaRPr lang="ru-RU"/>
          </a:p>
        </p:txBody>
      </p:sp>
    </p:spTree>
    <p:extLst>
      <p:ext uri="{BB962C8B-B14F-4D97-AF65-F5344CB8AC3E}">
        <p14:creationId xmlns:p14="http://schemas.microsoft.com/office/powerpoint/2010/main" val="11743526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333333"/>
                </a:solidFill>
                <a:effectLst/>
                <a:latin typeface="-apple-system"/>
              </a:rPr>
              <a:t>Разберемся с основными характеристиками вычислительных устройств которые являются критическими в области работы с данными.</a:t>
            </a:r>
          </a:p>
          <a:p>
            <a:pPr algn="l"/>
            <a:r>
              <a:rPr lang="ru-RU" b="0" i="0" dirty="0">
                <a:solidFill>
                  <a:srgbClr val="333333"/>
                </a:solidFill>
                <a:effectLst/>
                <a:latin typeface="-apple-system"/>
              </a:rPr>
              <a:t>В этом разделе мы будем говорить о компьютерах, серверах и начинке, на основе которой данные вычисления производятся.</a:t>
            </a:r>
          </a:p>
        </p:txBody>
      </p:sp>
      <p:sp>
        <p:nvSpPr>
          <p:cNvPr id="4" name="Номер слайда 3"/>
          <p:cNvSpPr>
            <a:spLocks noGrp="1"/>
          </p:cNvSpPr>
          <p:nvPr>
            <p:ph type="sldNum" sz="quarter" idx="5"/>
          </p:nvPr>
        </p:nvSpPr>
        <p:spPr/>
        <p:txBody>
          <a:bodyPr/>
          <a:lstStyle/>
          <a:p>
            <a:fld id="{DF4ECBE7-4487-4615-A10C-5FECAADA1E8C}" type="slidenum">
              <a:rPr lang="ru-RU" smtClean="0"/>
              <a:t>107</a:t>
            </a:fld>
            <a:endParaRPr lang="ru-RU"/>
          </a:p>
        </p:txBody>
      </p:sp>
    </p:spTree>
    <p:extLst>
      <p:ext uri="{BB962C8B-B14F-4D97-AF65-F5344CB8AC3E}">
        <p14:creationId xmlns:p14="http://schemas.microsoft.com/office/powerpoint/2010/main" val="37127608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lnSpc>
                <a:spcPct val="90000"/>
              </a:lnSpc>
              <a:spcBef>
                <a:spcPts val="1416"/>
              </a:spcBef>
              <a:buNone/>
              <a:defRPr/>
            </a:pPr>
            <a:r>
              <a:rPr lang="ru-RU" sz="1200" dirty="0"/>
              <a:t>Основные характеристики вычислительного устройства:</a:t>
            </a:r>
            <a:endParaRPr lang="ru-RU" sz="1200" b="1" strike="noStrike" spc="0" dirty="0">
              <a:solidFill>
                <a:srgbClr val="000000"/>
              </a:solidFill>
              <a:latin typeface="Segoe UI"/>
              <a:ea typeface="Segoe UI"/>
              <a:cs typeface="Segoe UI"/>
            </a:endParaRPr>
          </a:p>
          <a:p>
            <a:pPr marL="457200" indent="-457200">
              <a:lnSpc>
                <a:spcPct val="90000"/>
              </a:lnSpc>
              <a:spcBef>
                <a:spcPts val="1416"/>
              </a:spcBef>
              <a:buAutoNum type="arabicPeriod"/>
              <a:defRPr/>
            </a:pPr>
            <a:r>
              <a:rPr lang="ru-RU" sz="1200" dirty="0"/>
              <a:t>Вычислительная мощность (процессор)</a:t>
            </a:r>
          </a:p>
          <a:p>
            <a:pPr marL="457200" indent="-457200">
              <a:lnSpc>
                <a:spcPct val="90000"/>
              </a:lnSpc>
              <a:spcBef>
                <a:spcPts val="1416"/>
              </a:spcBef>
              <a:buAutoNum type="arabicPeriod"/>
              <a:defRPr/>
            </a:pPr>
            <a:r>
              <a:rPr lang="ru-RU" sz="1200" dirty="0"/>
              <a:t>Оперативная память (ОЗУ)</a:t>
            </a:r>
          </a:p>
          <a:p>
            <a:pPr marL="457200" indent="-457200">
              <a:lnSpc>
                <a:spcPct val="90000"/>
              </a:lnSpc>
              <a:spcBef>
                <a:spcPts val="1416"/>
              </a:spcBef>
              <a:buAutoNum type="arabicPeriod"/>
              <a:defRPr/>
            </a:pPr>
            <a:r>
              <a:rPr lang="ru-RU" sz="1200" dirty="0"/>
              <a:t>Хранилище (дисковое пространство)</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108</a:t>
            </a:fld>
            <a:endParaRPr lang="ru-RU"/>
          </a:p>
        </p:txBody>
      </p:sp>
    </p:spTree>
    <p:extLst>
      <p:ext uri="{BB962C8B-B14F-4D97-AF65-F5344CB8AC3E}">
        <p14:creationId xmlns:p14="http://schemas.microsoft.com/office/powerpoint/2010/main" val="26605611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ru-RU" sz="1200" b="0" strike="noStrike" spc="0" dirty="0">
                <a:solidFill>
                  <a:srgbClr val="000000"/>
                </a:solidFill>
                <a:latin typeface="Segoe UI"/>
                <a:ea typeface="Segoe UI"/>
                <a:cs typeface="Segoe UI"/>
              </a:rPr>
              <a:t>Дисковый накопитель отвечает за долговременное хранение информации пользователя. </a:t>
            </a:r>
          </a:p>
          <a:p>
            <a:pPr>
              <a:lnSpc>
                <a:spcPct val="90000"/>
              </a:lnSpc>
              <a:spcBef>
                <a:spcPts val="1416"/>
              </a:spcBef>
              <a:buNone/>
              <a:defRPr/>
            </a:pPr>
            <a:r>
              <a:rPr lang="ru-RU" sz="1200" b="0" strike="noStrike" spc="0" dirty="0">
                <a:solidFill>
                  <a:srgbClr val="000000"/>
                </a:solidFill>
                <a:latin typeface="Segoe UI"/>
                <a:ea typeface="Segoe UI"/>
                <a:cs typeface="Segoe UI"/>
              </a:rPr>
              <a:t>Это файлы, медиа и данные, которые должны храниться при отсутствии питания от сети.</a:t>
            </a:r>
          </a:p>
          <a:p>
            <a:pPr>
              <a:lnSpc>
                <a:spcPct val="90000"/>
              </a:lnSpc>
              <a:spcBef>
                <a:spcPts val="1416"/>
              </a:spcBef>
              <a:buNone/>
              <a:defRPr/>
            </a:pPr>
            <a:r>
              <a:rPr lang="ru-RU" sz="1200" b="0" strike="noStrike" spc="0" dirty="0">
                <a:solidFill>
                  <a:srgbClr val="000000"/>
                </a:solidFill>
                <a:latin typeface="Segoe UI"/>
                <a:ea typeface="Segoe UI"/>
                <a:cs typeface="Segoe UI"/>
              </a:rPr>
              <a:t>Дисковый накопитель хранит данные для запуска операционной системы компьютера и данные прикладных программ для работы с ними. </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109</a:t>
            </a:fld>
            <a:endParaRPr lang="ru-RU"/>
          </a:p>
        </p:txBody>
      </p:sp>
    </p:spTree>
    <p:extLst>
      <p:ext uri="{BB962C8B-B14F-4D97-AF65-F5344CB8AC3E}">
        <p14:creationId xmlns:p14="http://schemas.microsoft.com/office/powerpoint/2010/main" val="794329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Первой темой наших лекций будет тема «Технологии хранения информации и больших объемов данных». </a:t>
            </a:r>
          </a:p>
          <a:p>
            <a:r>
              <a:rPr lang="ru-RU" dirty="0"/>
              <a:t>Давайте разберемся что у нас внутри</a:t>
            </a:r>
          </a:p>
        </p:txBody>
      </p:sp>
      <p:sp>
        <p:nvSpPr>
          <p:cNvPr id="4" name="Номер слайда 3"/>
          <p:cNvSpPr>
            <a:spLocks noGrp="1"/>
          </p:cNvSpPr>
          <p:nvPr>
            <p:ph type="sldNum" sz="quarter" idx="5"/>
          </p:nvPr>
        </p:nvSpPr>
        <p:spPr/>
        <p:txBody>
          <a:bodyPr/>
          <a:lstStyle/>
          <a:p>
            <a:fld id="{DF4ECBE7-4487-4615-A10C-5FECAADA1E8C}" type="slidenum">
              <a:rPr lang="ru-RU" smtClean="0"/>
              <a:t>11</a:t>
            </a:fld>
            <a:endParaRPr lang="ru-RU"/>
          </a:p>
        </p:txBody>
      </p:sp>
    </p:spTree>
    <p:extLst>
      <p:ext uri="{BB962C8B-B14F-4D97-AF65-F5344CB8AC3E}">
        <p14:creationId xmlns:p14="http://schemas.microsoft.com/office/powerpoint/2010/main" val="13005267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1" dirty="0">
                <a:latin typeface="Segoe UI"/>
                <a:cs typeface="Segoe UI"/>
              </a:rPr>
              <a:t>Жесткий диск (или HDD)</a:t>
            </a:r>
            <a:r>
              <a:rPr lang="ru-RU" sz="1200" dirty="0">
                <a:latin typeface="Segoe UI"/>
                <a:cs typeface="Segoe UI"/>
              </a:rPr>
              <a:t> — устройство хранения данных, принцип записи информации в котором заключается в намагничивании областей на поверхности магнитных дисков (пластин).</a:t>
            </a:r>
          </a:p>
          <a:p>
            <a:pPr>
              <a:defRPr/>
            </a:pPr>
            <a:r>
              <a:rPr lang="ru-RU" sz="1200" dirty="0">
                <a:latin typeface="Segoe UI"/>
                <a:cs typeface="Segoe UI"/>
              </a:rPr>
              <a:t>Для организации хранения данных магнитный диск разбивается на дорожки и сектора, а совокупность дорожек, расположенных одна над другой (на нескольких пластинах), называется цилиндром.</a:t>
            </a:r>
          </a:p>
          <a:p>
            <a:pPr>
              <a:defRPr/>
            </a:pPr>
            <a:r>
              <a:rPr lang="ru-RU" sz="1200" dirty="0">
                <a:latin typeface="Segoe UI"/>
                <a:cs typeface="Segoe UI"/>
              </a:rPr>
              <a:t>В зависимости от объема памяти, внутри корпуса HDD могут находиться до восьми пластин. </a:t>
            </a:r>
          </a:p>
          <a:p>
            <a:pPr>
              <a:defRPr/>
            </a:pPr>
            <a:r>
              <a:rPr lang="ru-RU" sz="1200" dirty="0">
                <a:latin typeface="Segoe UI"/>
                <a:cs typeface="Segoe UI"/>
              </a:rPr>
              <a:t>Пластины крепятся к шпинделю, вращающемуся со скоростью от 4 до 15 тысяч оборотов в минуту (</a:t>
            </a:r>
            <a:r>
              <a:rPr lang="ru-RU" sz="1200" dirty="0" err="1">
                <a:latin typeface="Segoe UI"/>
                <a:cs typeface="Segoe UI"/>
              </a:rPr>
              <a:t>rpm</a:t>
            </a:r>
            <a:r>
              <a:rPr lang="ru-RU" sz="1200" dirty="0">
                <a:latin typeface="Segoe UI"/>
                <a:cs typeface="Segoe UI"/>
              </a:rPr>
              <a:t>). </a:t>
            </a:r>
          </a:p>
          <a:p>
            <a:pPr>
              <a:defRPr/>
            </a:pPr>
            <a:r>
              <a:rPr lang="ru-RU" sz="1200" dirty="0">
                <a:latin typeface="Segoe UI"/>
                <a:cs typeface="Segoe UI"/>
              </a:rPr>
              <a:t>Запись и чтение информации с пластины осуществляется при помощи магнитной головки.</a:t>
            </a:r>
          </a:p>
          <a:p>
            <a:pPr>
              <a:defRPr/>
            </a:pPr>
            <a:r>
              <a:rPr lang="ru-RU" sz="1200" dirty="0">
                <a:latin typeface="Segoe UI"/>
                <a:cs typeface="Segoe UI"/>
              </a:rPr>
              <a:t>Связывается с вычислительным устройством посредством </a:t>
            </a:r>
            <a:r>
              <a:rPr lang="en-US" sz="1200" dirty="0">
                <a:latin typeface="Segoe UI"/>
                <a:cs typeface="Segoe UI"/>
              </a:rPr>
              <a:t>SATA</a:t>
            </a:r>
            <a:r>
              <a:rPr lang="ru-RU" sz="1200" dirty="0">
                <a:latin typeface="Segoe UI"/>
                <a:cs typeface="Segoe UI"/>
              </a:rPr>
              <a:t> кабеля и порта</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110</a:t>
            </a:fld>
            <a:endParaRPr lang="ru-RU"/>
          </a:p>
        </p:txBody>
      </p:sp>
    </p:spTree>
    <p:extLst>
      <p:ext uri="{BB962C8B-B14F-4D97-AF65-F5344CB8AC3E}">
        <p14:creationId xmlns:p14="http://schemas.microsoft.com/office/powerpoint/2010/main" val="34683041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1" dirty="0">
                <a:latin typeface="Segoe UI"/>
                <a:cs typeface="Segoe UI"/>
              </a:rPr>
              <a:t>Твердотельный накопитель (или SSD</a:t>
            </a:r>
            <a:r>
              <a:rPr lang="ru-RU" sz="1200" dirty="0">
                <a:latin typeface="Segoe UI"/>
                <a:cs typeface="Segoe UI"/>
              </a:rPr>
              <a:t>) — устройство, использующее для хранения информации </a:t>
            </a:r>
            <a:r>
              <a:rPr lang="ru-RU" sz="1200" dirty="0" err="1">
                <a:latin typeface="Segoe UI"/>
                <a:cs typeface="Segoe UI"/>
              </a:rPr>
              <a:t>флеш</a:t>
            </a:r>
            <a:r>
              <a:rPr lang="ru-RU" sz="1200" dirty="0">
                <a:latin typeface="Segoe UI"/>
                <a:cs typeface="Segoe UI"/>
              </a:rPr>
              <a:t>-память.</a:t>
            </a:r>
          </a:p>
          <a:p>
            <a:pPr>
              <a:defRPr/>
            </a:pPr>
            <a:r>
              <a:rPr lang="ru-RU" sz="1200" b="1" dirty="0" err="1">
                <a:latin typeface="Segoe UI"/>
                <a:cs typeface="Segoe UI"/>
              </a:rPr>
              <a:t>Флеш</a:t>
            </a:r>
            <a:r>
              <a:rPr lang="ru-RU" sz="1200" b="1" dirty="0">
                <a:latin typeface="Segoe UI"/>
                <a:cs typeface="Segoe UI"/>
              </a:rPr>
              <a:t>-память (или </a:t>
            </a:r>
            <a:r>
              <a:rPr lang="ru-RU" sz="1200" b="1" dirty="0" err="1">
                <a:latin typeface="Segoe UI"/>
                <a:cs typeface="Segoe UI"/>
              </a:rPr>
              <a:t>flash</a:t>
            </a:r>
            <a:r>
              <a:rPr lang="ru-RU" sz="1200" b="1" dirty="0">
                <a:latin typeface="Segoe UI"/>
                <a:cs typeface="Segoe UI"/>
              </a:rPr>
              <a:t> </a:t>
            </a:r>
            <a:r>
              <a:rPr lang="ru-RU" sz="1200" b="1" dirty="0" err="1">
                <a:latin typeface="Segoe UI"/>
                <a:cs typeface="Segoe UI"/>
              </a:rPr>
              <a:t>memory</a:t>
            </a:r>
            <a:r>
              <a:rPr lang="ru-RU" sz="1200" b="1" dirty="0">
                <a:latin typeface="Segoe UI"/>
                <a:cs typeface="Segoe UI"/>
              </a:rPr>
              <a:t>)</a:t>
            </a:r>
            <a:r>
              <a:rPr lang="ru-RU" sz="1200" dirty="0">
                <a:latin typeface="Segoe UI"/>
                <a:cs typeface="Segoe UI"/>
              </a:rPr>
              <a:t> — разновидность твердотельной полупроводниковой энергонезависимой перезаписываемой памяти. </a:t>
            </a:r>
          </a:p>
          <a:p>
            <a:pPr>
              <a:defRPr/>
            </a:pPr>
            <a:r>
              <a:rPr lang="ru-RU" sz="1200" dirty="0">
                <a:latin typeface="Segoe UI"/>
                <a:cs typeface="Segoe UI"/>
              </a:rPr>
              <a:t>Она может быть прочитана сколько угодно раз (в пределах срока хранения данных, типично — 10-100 лет), но писать в такую память можно лишь ограниченное число раз (максимально — около миллиона циклов).</a:t>
            </a:r>
          </a:p>
          <a:p>
            <a:pPr>
              <a:defRPr/>
            </a:pPr>
            <a:r>
              <a:rPr lang="en-US" sz="1200" dirty="0">
                <a:latin typeface="Segoe UI"/>
                <a:cs typeface="Segoe UI"/>
              </a:rPr>
              <a:t>SSD </a:t>
            </a:r>
            <a:r>
              <a:rPr lang="ru-RU" sz="1200" dirty="0">
                <a:latin typeface="Segoe UI"/>
                <a:cs typeface="Segoe UI"/>
              </a:rPr>
              <a:t>2.5 так же как и жесткий диск связывается с вычислительным устройством посредством </a:t>
            </a:r>
            <a:r>
              <a:rPr lang="en-US" sz="1200" dirty="0">
                <a:latin typeface="Segoe UI"/>
                <a:cs typeface="Segoe UI"/>
              </a:rPr>
              <a:t>SATA </a:t>
            </a:r>
            <a:r>
              <a:rPr lang="ru-RU" sz="1200" dirty="0">
                <a:latin typeface="Segoe UI"/>
                <a:cs typeface="Segoe UI"/>
              </a:rPr>
              <a:t>кабеля, что является узким горлом в чтении и записи данных с помощью технологии Флэш-памяти</a:t>
            </a:r>
          </a:p>
        </p:txBody>
      </p:sp>
      <p:sp>
        <p:nvSpPr>
          <p:cNvPr id="4" name="Номер слайда 3"/>
          <p:cNvSpPr>
            <a:spLocks noGrp="1"/>
          </p:cNvSpPr>
          <p:nvPr>
            <p:ph type="sldNum" sz="quarter" idx="5"/>
          </p:nvPr>
        </p:nvSpPr>
        <p:spPr/>
        <p:txBody>
          <a:bodyPr/>
          <a:lstStyle/>
          <a:p>
            <a:fld id="{DF4ECBE7-4487-4615-A10C-5FECAADA1E8C}" type="slidenum">
              <a:rPr lang="ru-RU" smtClean="0"/>
              <a:t>111</a:t>
            </a:fld>
            <a:endParaRPr lang="ru-RU"/>
          </a:p>
        </p:txBody>
      </p:sp>
    </p:spTree>
    <p:extLst>
      <p:ext uri="{BB962C8B-B14F-4D97-AF65-F5344CB8AC3E}">
        <p14:creationId xmlns:p14="http://schemas.microsoft.com/office/powerpoint/2010/main" val="13340267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en-US" sz="1200" b="0" strike="noStrike" spc="0" dirty="0">
                <a:solidFill>
                  <a:srgbClr val="000000"/>
                </a:solidFill>
                <a:latin typeface="Segoe UI"/>
                <a:ea typeface="Segoe UI"/>
                <a:cs typeface="Segoe UI"/>
              </a:rPr>
              <a:t>SSD </a:t>
            </a:r>
            <a:r>
              <a:rPr lang="en-US" sz="1200" b="0" strike="noStrike" spc="0" dirty="0" err="1">
                <a:solidFill>
                  <a:srgbClr val="000000"/>
                </a:solidFill>
                <a:latin typeface="Segoe UI"/>
                <a:ea typeface="Segoe UI"/>
                <a:cs typeface="Segoe UI"/>
              </a:rPr>
              <a:t>nvme</a:t>
            </a:r>
            <a:r>
              <a:rPr lang="en-US" sz="1200" b="0" strike="noStrike" spc="0" dirty="0">
                <a:solidFill>
                  <a:srgbClr val="000000"/>
                </a:solidFill>
                <a:latin typeface="Segoe UI"/>
                <a:ea typeface="Segoe UI"/>
                <a:cs typeface="Segoe UI"/>
              </a:rPr>
              <a:t> </a:t>
            </a:r>
            <a:r>
              <a:rPr lang="ru-RU" sz="1200" b="0" strike="noStrike" spc="0" dirty="0">
                <a:solidFill>
                  <a:srgbClr val="000000"/>
                </a:solidFill>
                <a:latin typeface="Segoe UI"/>
                <a:ea typeface="Segoe UI"/>
                <a:cs typeface="Segoe UI"/>
              </a:rPr>
              <a:t>позволяет читать и записывать данные на кратно высокой скорости по сравнению с жесткими дисками и твердотельными 2.5 накопителями за счет другого разъема, использующегося для передачи данных из вычислительной системы на диск.</a:t>
            </a:r>
          </a:p>
          <a:p>
            <a:pPr>
              <a:lnSpc>
                <a:spcPct val="90000"/>
              </a:lnSpc>
              <a:spcBef>
                <a:spcPts val="1416"/>
              </a:spcBef>
              <a:buNone/>
              <a:defRPr/>
            </a:pPr>
            <a:r>
              <a:rPr lang="ru-RU" sz="1200" b="0" strike="noStrike" spc="0" dirty="0">
                <a:solidFill>
                  <a:srgbClr val="000000"/>
                </a:solidFill>
                <a:latin typeface="Segoe UI"/>
                <a:ea typeface="Segoe UI"/>
                <a:cs typeface="Segoe UI"/>
              </a:rPr>
              <a:t>В зависимости от версии </a:t>
            </a:r>
            <a:r>
              <a:rPr lang="en-US" sz="1200" b="0" strike="noStrike" spc="0" dirty="0">
                <a:solidFill>
                  <a:srgbClr val="000000"/>
                </a:solidFill>
                <a:latin typeface="Segoe UI"/>
                <a:ea typeface="Segoe UI"/>
                <a:cs typeface="Segoe UI"/>
              </a:rPr>
              <a:t>PCI-e </a:t>
            </a:r>
            <a:r>
              <a:rPr lang="ru-RU" sz="1200" b="0" strike="noStrike" spc="0" dirty="0">
                <a:solidFill>
                  <a:srgbClr val="000000"/>
                </a:solidFill>
                <a:latin typeface="Segoe UI"/>
                <a:ea typeface="Segoe UI"/>
                <a:cs typeface="Segoe UI"/>
              </a:rPr>
              <a:t>порта скорость записи и чтения могут значительно отличаться</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112</a:t>
            </a:fld>
            <a:endParaRPr lang="ru-RU"/>
          </a:p>
        </p:txBody>
      </p:sp>
    </p:spTree>
    <p:extLst>
      <p:ext uri="{BB962C8B-B14F-4D97-AF65-F5344CB8AC3E}">
        <p14:creationId xmlns:p14="http://schemas.microsoft.com/office/powerpoint/2010/main" val="6322666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ru-RU" sz="1200" b="0" strike="noStrike" spc="0" dirty="0">
                <a:solidFill>
                  <a:srgbClr val="000000"/>
                </a:solidFill>
                <a:latin typeface="Segoe UI"/>
                <a:ea typeface="Segoe UI"/>
                <a:cs typeface="Segoe UI"/>
              </a:rPr>
              <a:t>Дисковый накопитель отвечает за долговременное хранение информации пользователя. Это файлы, медиа и данные, которые должны храниться при отсутствии питания от сети.</a:t>
            </a:r>
          </a:p>
          <a:p>
            <a:pPr>
              <a:lnSpc>
                <a:spcPct val="90000"/>
              </a:lnSpc>
              <a:spcBef>
                <a:spcPts val="1416"/>
              </a:spcBef>
              <a:buNone/>
              <a:defRPr/>
            </a:pPr>
            <a:r>
              <a:rPr lang="ru-RU" sz="1200" b="0" strike="noStrike" spc="0" dirty="0">
                <a:solidFill>
                  <a:srgbClr val="000000"/>
                </a:solidFill>
                <a:latin typeface="Segoe UI"/>
                <a:ea typeface="Segoe UI"/>
                <a:cs typeface="Segoe UI"/>
              </a:rPr>
              <a:t>Дисковый накопитель хранит данные для запуска операционной системы компьютера и данные прикладных программ для работы с ними. </a:t>
            </a:r>
          </a:p>
          <a:p>
            <a:pPr marL="305908" indent="-305908">
              <a:lnSpc>
                <a:spcPct val="90000"/>
              </a:lnSpc>
              <a:spcBef>
                <a:spcPts val="1416"/>
              </a:spcBef>
              <a:buFont typeface="Wingdings"/>
              <a:buChar char="Ø"/>
              <a:defRPr/>
            </a:pPr>
            <a:r>
              <a:rPr lang="ru-RU" sz="1200" b="1" strike="noStrike" spc="0" dirty="0">
                <a:solidFill>
                  <a:srgbClr val="000000"/>
                </a:solidFill>
                <a:latin typeface="Segoe UI"/>
                <a:ea typeface="Segoe UI"/>
                <a:cs typeface="Segoe UI"/>
              </a:rPr>
              <a:t>От вида накопителя будут зависеть:</a:t>
            </a:r>
          </a:p>
          <a:p>
            <a:pPr marL="0" indent="0">
              <a:lnSpc>
                <a:spcPct val="90000"/>
              </a:lnSpc>
              <a:spcBef>
                <a:spcPts val="1416"/>
              </a:spcBef>
              <a:buNone/>
              <a:defRPr/>
            </a:pPr>
            <a:r>
              <a:rPr lang="ru-RU" sz="1200" b="0" strike="noStrike" spc="0" dirty="0">
                <a:solidFill>
                  <a:srgbClr val="000000"/>
                </a:solidFill>
                <a:latin typeface="Segoe UI"/>
                <a:ea typeface="Segoe UI"/>
                <a:cs typeface="Segoe UI"/>
              </a:rPr>
              <a:t>1. Долговечность (надежность), количество циклов перезаписи данных. Может зависеть от многих факторов, но зачастую определяется ценой, поскольку более дорогие накопители изготовлены из более качественных материалов с большей надежностью.</a:t>
            </a:r>
          </a:p>
          <a:p>
            <a:pPr marL="0" indent="0">
              <a:lnSpc>
                <a:spcPct val="90000"/>
              </a:lnSpc>
              <a:spcBef>
                <a:spcPts val="1416"/>
              </a:spcBef>
              <a:buNone/>
              <a:defRPr/>
            </a:pPr>
            <a:r>
              <a:rPr lang="ru-RU" sz="1200" b="0" strike="noStrike" spc="0" dirty="0">
                <a:solidFill>
                  <a:srgbClr val="000000"/>
                </a:solidFill>
                <a:latin typeface="Segoe UI"/>
                <a:ea typeface="Segoe UI"/>
                <a:cs typeface="Segoe UI"/>
              </a:rPr>
              <a:t>2. Скорость работы (чтение и запись), </a:t>
            </a:r>
            <a:endParaRPr lang="ru-RU" sz="1200" b="1" dirty="0">
              <a:latin typeface="Segoe UI"/>
              <a:cs typeface="Segoe UI"/>
            </a:endParaRPr>
          </a:p>
          <a:p>
            <a:pPr>
              <a:defRPr/>
            </a:pPr>
            <a:r>
              <a:rPr lang="ru-RU" sz="1200" b="1" dirty="0">
                <a:latin typeface="Segoe UI"/>
                <a:cs typeface="Segoe UI"/>
              </a:rPr>
              <a:t>Скорость чтения</a:t>
            </a:r>
            <a:r>
              <a:rPr lang="ru-RU" sz="1200" dirty="0">
                <a:latin typeface="Segoe UI"/>
                <a:cs typeface="Segoe UI"/>
              </a:rPr>
              <a:t> измеряет, насколько быстро накопитель может «читать» или получать доступ к файлам, хранящимся на нем. Например, SSD с более высокой скоростью чтения может запустить гигабайтный файл быстрее. Это помогает сократить время загрузки компьютера, так как чтение больших файлов, необходимых для загрузки операционной системы, займет меньше времени.</a:t>
            </a:r>
          </a:p>
          <a:p>
            <a:pPr marL="0" indent="0">
              <a:buNone/>
              <a:defRPr/>
            </a:pPr>
            <a:r>
              <a:rPr lang="ru-RU" sz="1200" b="1" dirty="0">
                <a:latin typeface="Segoe UI"/>
                <a:cs typeface="Segoe UI"/>
              </a:rPr>
              <a:t>Скорость записи</a:t>
            </a:r>
            <a:r>
              <a:rPr lang="ru-RU" sz="1200" dirty="0">
                <a:latin typeface="Segoe UI"/>
                <a:cs typeface="Segoe UI"/>
              </a:rPr>
              <a:t> измеряет, насколько быстро файл может быть записан на диск. Чаще всего пользователь сталкивается со «скоростью записи», когда пытается скопировать файл из одного места в другое. Чем выше скорость чтения, тем меньше времени потребуется для копирования.</a:t>
            </a:r>
            <a:endParaRPr lang="ru-RU" sz="1200" b="0" strike="noStrike" spc="0" dirty="0">
              <a:solidFill>
                <a:srgbClr val="000000"/>
              </a:solidFill>
              <a:latin typeface="Segoe UI"/>
              <a:ea typeface="Segoe UI"/>
              <a:cs typeface="Segoe UI"/>
            </a:endParaRPr>
          </a:p>
          <a:p>
            <a:pPr marL="0" indent="0">
              <a:lnSpc>
                <a:spcPct val="90000"/>
              </a:lnSpc>
              <a:spcBef>
                <a:spcPts val="1416"/>
              </a:spcBef>
              <a:buNone/>
              <a:defRPr/>
            </a:pPr>
            <a:r>
              <a:rPr lang="ru-RU" sz="1200" b="0" strike="noStrike" spc="0" dirty="0">
                <a:solidFill>
                  <a:srgbClr val="000000"/>
                </a:solidFill>
                <a:latin typeface="Segoe UI"/>
                <a:ea typeface="Segoe UI"/>
                <a:cs typeface="Segoe UI"/>
              </a:rPr>
              <a:t>3. Ёмкость (общий размер данных),</a:t>
            </a:r>
          </a:p>
          <a:p>
            <a:pPr marL="0" indent="0">
              <a:lnSpc>
                <a:spcPct val="90000"/>
              </a:lnSpc>
              <a:spcBef>
                <a:spcPts val="1416"/>
              </a:spcBef>
              <a:buNone/>
              <a:defRPr/>
            </a:pPr>
            <a:r>
              <a:rPr lang="ru-RU" sz="1200" b="0" strike="noStrike" spc="0" dirty="0">
                <a:solidFill>
                  <a:srgbClr val="000000"/>
                </a:solidFill>
                <a:latin typeface="Segoe UI"/>
                <a:ea typeface="Segoe UI"/>
                <a:cs typeface="Segoe UI"/>
              </a:rPr>
              <a:t>4. Стоимость (цена за единицу памяти)</a:t>
            </a:r>
          </a:p>
          <a:p>
            <a:pPr marL="0" indent="0">
              <a:lnSpc>
                <a:spcPct val="90000"/>
              </a:lnSpc>
              <a:spcBef>
                <a:spcPts val="1416"/>
              </a:spcBef>
              <a:buNone/>
              <a:defRPr/>
            </a:pPr>
            <a:endParaRPr lang="ru-RU" sz="1200" b="0" strike="noStrike" spc="0" dirty="0">
              <a:solidFill>
                <a:srgbClr val="000000"/>
              </a:solidFill>
              <a:latin typeface="Segoe UI"/>
              <a:ea typeface="Segoe UI"/>
              <a:cs typeface="Segoe UI"/>
            </a:endParaRPr>
          </a:p>
          <a:p>
            <a:pPr marL="0" indent="0">
              <a:lnSpc>
                <a:spcPct val="90000"/>
              </a:lnSpc>
              <a:spcBef>
                <a:spcPts val="1416"/>
              </a:spcBef>
              <a:buNone/>
              <a:defRPr/>
            </a:pPr>
            <a:r>
              <a:rPr lang="ru-RU" sz="1200" b="0" strike="noStrike" spc="0" dirty="0">
                <a:solidFill>
                  <a:srgbClr val="000000"/>
                </a:solidFill>
                <a:latin typeface="Segoe UI"/>
                <a:ea typeface="Segoe UI"/>
                <a:cs typeface="Segoe UI"/>
              </a:rPr>
              <a:t>На слайде представлена таблица сравнения дисковых накопителей информации, их сравнение по скорости чтения и записи, качественной вариации цены за единицу информации, долговечности и поддержки популярного серверного порта передачи данных.</a:t>
            </a:r>
          </a:p>
          <a:p>
            <a:pPr marL="0" indent="0">
              <a:lnSpc>
                <a:spcPct val="90000"/>
              </a:lnSpc>
              <a:spcBef>
                <a:spcPts val="1416"/>
              </a:spcBef>
              <a:buNone/>
              <a:defRPr/>
            </a:pPr>
            <a:r>
              <a:rPr lang="ru-RU" sz="1200" b="0" strike="noStrike" spc="0" dirty="0">
                <a:solidFill>
                  <a:srgbClr val="000000"/>
                </a:solidFill>
                <a:latin typeface="Segoe UI"/>
                <a:ea typeface="Segoe UI"/>
                <a:cs typeface="Segoe UI"/>
              </a:rPr>
              <a:t>В настоящее время данное сравнение претерпело значительные изменения с выходом </a:t>
            </a:r>
            <a:r>
              <a:rPr lang="en-US" sz="1200" b="0" strike="noStrike" spc="0" dirty="0">
                <a:solidFill>
                  <a:srgbClr val="000000"/>
                </a:solidFill>
                <a:latin typeface="Segoe UI"/>
                <a:ea typeface="Segoe UI"/>
                <a:cs typeface="Segoe UI"/>
              </a:rPr>
              <a:t>SSD </a:t>
            </a:r>
            <a:r>
              <a:rPr lang="ru-RU" sz="1200" b="0" strike="noStrike" spc="0" dirty="0">
                <a:solidFill>
                  <a:srgbClr val="000000"/>
                </a:solidFill>
                <a:latin typeface="Segoe UI"/>
                <a:ea typeface="Segoe UI"/>
                <a:cs typeface="Segoe UI"/>
              </a:rPr>
              <a:t>накопителей, поддерживающих порт </a:t>
            </a:r>
            <a:r>
              <a:rPr lang="en-US" sz="1200" b="0" strike="noStrike" spc="0" dirty="0">
                <a:solidFill>
                  <a:srgbClr val="000000"/>
                </a:solidFill>
                <a:latin typeface="Segoe UI"/>
                <a:ea typeface="Segoe UI"/>
                <a:cs typeface="Segoe UI"/>
              </a:rPr>
              <a:t>PCIe </a:t>
            </a:r>
            <a:r>
              <a:rPr lang="ru-RU" sz="1200" b="0" strike="noStrike" spc="0" dirty="0">
                <a:solidFill>
                  <a:srgbClr val="000000"/>
                </a:solidFill>
                <a:latin typeface="Segoe UI"/>
                <a:ea typeface="Segoe UI"/>
                <a:cs typeface="Segoe UI"/>
              </a:rPr>
              <a:t>четвертой версии. Скорость </a:t>
            </a:r>
            <a:r>
              <a:rPr lang="en-US" sz="1200" b="0" strike="noStrike" spc="0" dirty="0">
                <a:solidFill>
                  <a:srgbClr val="000000"/>
                </a:solidFill>
                <a:latin typeface="Segoe UI"/>
                <a:ea typeface="Segoe UI"/>
                <a:cs typeface="Segoe UI"/>
              </a:rPr>
              <a:t>NVME </a:t>
            </a:r>
            <a:r>
              <a:rPr lang="ru-RU" sz="1200" b="0" strike="noStrike" spc="0" dirty="0">
                <a:solidFill>
                  <a:srgbClr val="000000"/>
                </a:solidFill>
                <a:latin typeface="Segoe UI"/>
                <a:ea typeface="Segoe UI"/>
                <a:cs typeface="Segoe UI"/>
              </a:rPr>
              <a:t>накопителя может значительно отличаться от той что приведена на слайде в большую сторону.</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113</a:t>
            </a:fld>
            <a:endParaRPr lang="ru-RU"/>
          </a:p>
        </p:txBody>
      </p:sp>
    </p:spTree>
    <p:extLst>
      <p:ext uri="{BB962C8B-B14F-4D97-AF65-F5344CB8AC3E}">
        <p14:creationId xmlns:p14="http://schemas.microsoft.com/office/powerpoint/2010/main" val="42401868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ru-RU" sz="1200" b="1" strike="noStrike" spc="0" dirty="0">
                <a:solidFill>
                  <a:srgbClr val="000000"/>
                </a:solidFill>
                <a:latin typeface="Segoe UI"/>
                <a:ea typeface="Segoe UI"/>
                <a:cs typeface="Segoe UI"/>
              </a:rPr>
              <a:t>Оперативная память компьютера</a:t>
            </a:r>
            <a:r>
              <a:rPr lang="ru-RU" sz="1200" b="0" strike="noStrike" spc="0" dirty="0">
                <a:solidFill>
                  <a:srgbClr val="000000"/>
                </a:solidFill>
                <a:latin typeface="Segoe UI"/>
                <a:ea typeface="Segoe UI"/>
                <a:cs typeface="Segoe UI"/>
              </a:rPr>
              <a:t> - </a:t>
            </a:r>
            <a:r>
              <a:rPr lang="ru-RU" sz="1200" b="0" i="0" u="none" strike="noStrike" cap="none" spc="0" dirty="0">
                <a:solidFill>
                  <a:srgbClr val="000000"/>
                </a:solidFill>
                <a:latin typeface="Segoe UI"/>
                <a:ea typeface="Segoe UI"/>
                <a:cs typeface="Segoe UI"/>
              </a:rPr>
              <a:t> энергозависимая часть системы компьютерной памяти, в которой во время работы компьютера хранится выполняемый машинный код (программы), а также входные, выходные и промежуточные данные, обрабатываемые процессором</a:t>
            </a:r>
            <a:r>
              <a:rPr lang="ru-RU" sz="1200" b="0" strike="noStrike" spc="0" dirty="0">
                <a:solidFill>
                  <a:srgbClr val="000000"/>
                </a:solidFill>
                <a:latin typeface="Segoe UI"/>
                <a:ea typeface="Segoe UI"/>
                <a:cs typeface="Segoe UI"/>
              </a:rPr>
              <a:t>.</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114</a:t>
            </a:fld>
            <a:endParaRPr lang="ru-RU"/>
          </a:p>
        </p:txBody>
      </p:sp>
    </p:spTree>
    <p:extLst>
      <p:ext uri="{BB962C8B-B14F-4D97-AF65-F5344CB8AC3E}">
        <p14:creationId xmlns:p14="http://schemas.microsoft.com/office/powerpoint/2010/main" val="1417945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ru-RU" sz="1200" b="1" i="0" u="none" strike="noStrike" cap="none" spc="0" dirty="0">
                <a:solidFill>
                  <a:srgbClr val="000000"/>
                </a:solidFill>
                <a:latin typeface="Segoe UI"/>
                <a:ea typeface="Segoe UI"/>
                <a:cs typeface="Segoe UI"/>
              </a:rPr>
              <a:t>Оперативное запоминающее устройство</a:t>
            </a:r>
            <a:r>
              <a:rPr lang="ru-RU" sz="1200" b="0" i="0" u="none" strike="noStrike" cap="none" spc="0" dirty="0">
                <a:solidFill>
                  <a:srgbClr val="000000"/>
                </a:solidFill>
                <a:latin typeface="Segoe UI"/>
                <a:ea typeface="Segoe UI"/>
                <a:cs typeface="Segoe UI"/>
              </a:rPr>
              <a:t> (ОЗУ) — устройство, реализующее функции оперативной памяти.</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115</a:t>
            </a:fld>
            <a:endParaRPr lang="ru-RU"/>
          </a:p>
        </p:txBody>
      </p:sp>
    </p:spTree>
    <p:extLst>
      <p:ext uri="{BB962C8B-B14F-4D97-AF65-F5344CB8AC3E}">
        <p14:creationId xmlns:p14="http://schemas.microsoft.com/office/powerpoint/2010/main" val="29991724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000000"/>
                </a:solidFill>
                <a:effectLst/>
                <a:latin typeface="Roboto" panose="02000000000000000000" pitchFamily="2" charset="0"/>
              </a:rPr>
              <a:t>Оперативная память (RAM) в вычислительных системах используется для временного хранения данных и инструкций, которые используются процессором. </a:t>
            </a:r>
          </a:p>
          <a:p>
            <a:r>
              <a:rPr lang="ru-RU" b="0" i="0" dirty="0">
                <a:solidFill>
                  <a:srgbClr val="000000"/>
                </a:solidFill>
                <a:effectLst/>
                <a:latin typeface="Roboto" panose="02000000000000000000" pitchFamily="2" charset="0"/>
              </a:rPr>
              <a:t>Она играет ключевую роль в обеспечении быстрого доступа к данным и выполнения операций.</a:t>
            </a:r>
          </a:p>
          <a:p>
            <a:r>
              <a:rPr lang="ru-RU" b="0" i="0" dirty="0">
                <a:solidFill>
                  <a:srgbClr val="000000"/>
                </a:solidFill>
                <a:effectLst/>
                <a:latin typeface="Roboto" panose="02000000000000000000" pitchFamily="2" charset="0"/>
              </a:rPr>
              <a:t>Оперативная память является формой "кратковременного" хранения информации, в отличие от постоянной памяти, такой как жесткие диски или флэш-накопители. </a:t>
            </a:r>
          </a:p>
          <a:p>
            <a:r>
              <a:rPr lang="ru-RU" b="0" i="0" dirty="0">
                <a:solidFill>
                  <a:srgbClr val="000000"/>
                </a:solidFill>
                <a:effectLst/>
                <a:latin typeface="Roboto" panose="02000000000000000000" pitchFamily="2" charset="0"/>
              </a:rPr>
              <a:t>Оперативная память обычно имеет высокую скорость доступа к данным, что позволяет процессору быстро получать необходимые данные для выполнения задач. </a:t>
            </a:r>
          </a:p>
          <a:p>
            <a:r>
              <a:rPr lang="ru-RU" b="0" i="0" dirty="0">
                <a:solidFill>
                  <a:srgbClr val="000000"/>
                </a:solidFill>
                <a:effectLst/>
                <a:latin typeface="Roboto" panose="02000000000000000000" pitchFamily="2" charset="0"/>
              </a:rPr>
              <a:t>Однако оперативная память имеет ограниченную емкость, поэтому ее использование требует оптимизации и управления ресурсами. </a:t>
            </a:r>
          </a:p>
          <a:p>
            <a:r>
              <a:rPr lang="ru-RU" b="0" i="0" dirty="0">
                <a:solidFill>
                  <a:srgbClr val="000000"/>
                </a:solidFill>
                <a:effectLst/>
                <a:latin typeface="Roboto" panose="02000000000000000000" pitchFamily="2" charset="0"/>
              </a:rPr>
              <a:t>Существует несколько типов оперативной памяти, таких как динамическая оперативная память (DRAM) и статическая оперативная память (SRAM), каждая из которых имеет свои особенности и применение в различных вычислительных системах.</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116</a:t>
            </a:fld>
            <a:endParaRPr lang="ru-RU"/>
          </a:p>
        </p:txBody>
      </p:sp>
    </p:spTree>
    <p:extLst>
      <p:ext uri="{BB962C8B-B14F-4D97-AF65-F5344CB8AC3E}">
        <p14:creationId xmlns:p14="http://schemas.microsoft.com/office/powerpoint/2010/main" val="39998608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en-US" sz="1200" b="0" i="0" u="none" strike="noStrike" cap="none" spc="0" dirty="0" err="1">
                <a:solidFill>
                  <a:srgbClr val="000000"/>
                </a:solidFill>
                <a:latin typeface="Segoe UI"/>
                <a:ea typeface="Segoe UI"/>
                <a:cs typeface="Segoe UI"/>
              </a:rPr>
              <a:t>Современные</a:t>
            </a:r>
            <a:r>
              <a:rPr lang="en-US" sz="1200" b="0" i="0" u="none" strike="noStrike" cap="none" spc="0" dirty="0">
                <a:solidFill>
                  <a:srgbClr val="000000"/>
                </a:solidFill>
                <a:latin typeface="Segoe UI"/>
                <a:ea typeface="Segoe UI"/>
                <a:cs typeface="Segoe UI"/>
              </a:rPr>
              <a:t> ОЗУ </a:t>
            </a:r>
            <a:r>
              <a:rPr lang="en-US" sz="1200" b="0" i="0" u="none" strike="noStrike" cap="none" spc="0" dirty="0" err="1">
                <a:solidFill>
                  <a:srgbClr val="000000"/>
                </a:solidFill>
                <a:latin typeface="Segoe UI"/>
                <a:ea typeface="Segoe UI"/>
                <a:cs typeface="Segoe UI"/>
              </a:rPr>
              <a:t>отличаются</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стандартами</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хранения</a:t>
            </a:r>
            <a:r>
              <a:rPr lang="en-US" sz="1200" b="0" i="0" u="none" strike="noStrike" cap="none" spc="0" dirty="0">
                <a:solidFill>
                  <a:srgbClr val="000000"/>
                </a:solidFill>
                <a:latin typeface="Segoe UI"/>
                <a:ea typeface="Segoe UI"/>
                <a:cs typeface="Segoe UI"/>
              </a:rPr>
              <a:t>. </a:t>
            </a:r>
            <a:endParaRPr lang="ru-RU" sz="1200" b="0" i="0" u="none" strike="noStrike" cap="none" spc="0" dirty="0">
              <a:solidFill>
                <a:srgbClr val="000000"/>
              </a:solidFill>
              <a:latin typeface="Segoe UI"/>
              <a:ea typeface="Segoe UI"/>
              <a:cs typeface="Segoe UI"/>
            </a:endParaRPr>
          </a:p>
          <a:p>
            <a:pPr>
              <a:lnSpc>
                <a:spcPct val="90000"/>
              </a:lnSpc>
              <a:spcBef>
                <a:spcPts val="1416"/>
              </a:spcBef>
              <a:buNone/>
              <a:defRPr/>
            </a:pPr>
            <a:r>
              <a:rPr lang="en-US" sz="1200" b="0" i="0" u="none" strike="noStrike" cap="none" spc="0" dirty="0" err="1">
                <a:solidFill>
                  <a:srgbClr val="000000"/>
                </a:solidFill>
                <a:latin typeface="Segoe UI"/>
                <a:ea typeface="Segoe UI"/>
                <a:cs typeface="Segoe UI"/>
              </a:rPr>
              <a:t>Более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новые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версии</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стандартов</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отличаются</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более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высокими</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номерами</a:t>
            </a:r>
            <a:r>
              <a:rPr lang="en-US" sz="1200" b="0" i="0" u="none" strike="noStrike" cap="none" spc="0" dirty="0">
                <a:solidFill>
                  <a:srgbClr val="000000"/>
                </a:solidFill>
                <a:latin typeface="Segoe UI"/>
                <a:ea typeface="Segoe UI"/>
                <a:cs typeface="Segoe UI"/>
              </a:rPr>
              <a:t> DDR. </a:t>
            </a:r>
          </a:p>
          <a:p>
            <a:pPr>
              <a:lnSpc>
                <a:spcPct val="90000"/>
              </a:lnSpc>
              <a:spcBef>
                <a:spcPts val="1416"/>
              </a:spcBef>
              <a:buNone/>
              <a:defRPr/>
            </a:pPr>
            <a:r>
              <a:rPr lang="en-US" sz="1200" b="0" i="0" u="none" strike="noStrike" cap="none" spc="0" dirty="0" err="1">
                <a:solidFill>
                  <a:srgbClr val="000000"/>
                </a:solidFill>
                <a:latin typeface="Segoe UI"/>
                <a:ea typeface="Segoe UI"/>
                <a:cs typeface="Segoe UI"/>
              </a:rPr>
              <a:t>Самый</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современный</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стандарт</a:t>
            </a:r>
            <a:r>
              <a:rPr lang="en-US" sz="1200" b="0" i="0" u="none" strike="noStrike" cap="none" spc="0" dirty="0">
                <a:solidFill>
                  <a:srgbClr val="000000"/>
                </a:solidFill>
                <a:latin typeface="Segoe UI"/>
                <a:ea typeface="Segoe UI"/>
                <a:cs typeface="Segoe UI"/>
              </a:rPr>
              <a:t> – DDR5 </a:t>
            </a:r>
            <a:r>
              <a:rPr lang="en-US" sz="1200" b="0" i="0" u="none" strike="noStrike" cap="none" spc="0" dirty="0" err="1">
                <a:solidFill>
                  <a:srgbClr val="000000"/>
                </a:solidFill>
                <a:latin typeface="Segoe UI"/>
                <a:ea typeface="Segoe UI"/>
                <a:cs typeface="Segoe UI"/>
              </a:rPr>
              <a:t>отличается</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высокой</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пропускной</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способностью</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максимальным</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размером</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памяти</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шириной</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машинного</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слова</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скоростью</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работы</a:t>
            </a:r>
            <a:r>
              <a:rPr lang="en-US" sz="1200" b="0" i="0" u="none" strike="noStrike" cap="none" spc="0" dirty="0">
                <a:solidFill>
                  <a:srgbClr val="000000"/>
                </a:solidFill>
                <a:latin typeface="Segoe UI"/>
                <a:ea typeface="Segoe UI"/>
                <a:cs typeface="Segoe UI"/>
              </a:rPr>
              <a:t>.</a:t>
            </a:r>
          </a:p>
          <a:p>
            <a:pPr>
              <a:lnSpc>
                <a:spcPct val="90000"/>
              </a:lnSpc>
              <a:spcBef>
                <a:spcPts val="1416"/>
              </a:spcBef>
              <a:buNone/>
              <a:defRPr/>
            </a:pPr>
            <a:r>
              <a:rPr lang="en-US" sz="1200" b="0" strike="noStrike" spc="0" dirty="0" err="1">
                <a:solidFill>
                  <a:srgbClr val="000000"/>
                </a:solidFill>
                <a:latin typeface="Segoe UI"/>
                <a:ea typeface="Segoe UI"/>
                <a:cs typeface="Segoe UI"/>
              </a:rPr>
              <a:t>Каждый</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новый</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стандарт</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памяти</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претерпевает</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значительные</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инженерные</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хитрости</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связанные</a:t>
            </a:r>
            <a:r>
              <a:rPr lang="en-US" sz="1200" b="0" strike="noStrike" spc="0" dirty="0">
                <a:solidFill>
                  <a:srgbClr val="000000"/>
                </a:solidFill>
                <a:latin typeface="Segoe UI"/>
                <a:ea typeface="Segoe UI"/>
                <a:cs typeface="Segoe UI"/>
              </a:rPr>
              <a:t> с </a:t>
            </a:r>
            <a:r>
              <a:rPr lang="en-US" sz="1200" b="0" strike="noStrike" spc="0" dirty="0" err="1">
                <a:solidFill>
                  <a:srgbClr val="000000"/>
                </a:solidFill>
                <a:latin typeface="Segoe UI"/>
                <a:ea typeface="Segoe UI"/>
                <a:cs typeface="Segoe UI"/>
              </a:rPr>
              <a:t>изменением</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задержки</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постановки</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данных</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на</a:t>
            </a:r>
            <a:r>
              <a:rPr lang="en-US" sz="1200" b="0" strike="noStrike" spc="0" dirty="0">
                <a:solidFill>
                  <a:srgbClr val="000000"/>
                </a:solidFill>
                <a:latin typeface="Segoe UI"/>
                <a:ea typeface="Segoe UI"/>
                <a:cs typeface="Segoe UI"/>
              </a:rPr>
              <a:t> </a:t>
            </a:r>
            <a:r>
              <a:rPr lang="en-US" sz="1200" b="0" strike="noStrike" spc="0" dirty="0" err="1">
                <a:solidFill>
                  <a:srgbClr val="000000"/>
                </a:solidFill>
                <a:latin typeface="Segoe UI"/>
                <a:ea typeface="Segoe UI"/>
                <a:cs typeface="Segoe UI"/>
              </a:rPr>
              <a:t>шину</a:t>
            </a:r>
            <a:endParaRPr lang="en-US" sz="1200" b="0" strike="noStrik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117</a:t>
            </a:fld>
            <a:endParaRPr lang="ru-RU"/>
          </a:p>
        </p:txBody>
      </p:sp>
    </p:spTree>
    <p:extLst>
      <p:ext uri="{BB962C8B-B14F-4D97-AF65-F5344CB8AC3E}">
        <p14:creationId xmlns:p14="http://schemas.microsoft.com/office/powerpoint/2010/main" val="39836926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ru-RU" sz="1200" b="0" strike="noStrike" spc="0" dirty="0">
                <a:solidFill>
                  <a:srgbClr val="000000"/>
                </a:solidFill>
                <a:latin typeface="Segoe UI"/>
                <a:ea typeface="Segoe UI"/>
                <a:cs typeface="Segoe UI"/>
              </a:rPr>
              <a:t>Центральный процессор – интегральная схема, исполняющая машинные инструкции (коды программ). </a:t>
            </a:r>
          </a:p>
          <a:p>
            <a:pPr>
              <a:lnSpc>
                <a:spcPct val="90000"/>
              </a:lnSpc>
              <a:spcBef>
                <a:spcPts val="1416"/>
              </a:spcBef>
              <a:buNone/>
              <a:defRPr/>
            </a:pPr>
            <a:r>
              <a:rPr lang="ru-RU" sz="1200" b="0" strike="noStrike" spc="0" dirty="0">
                <a:solidFill>
                  <a:srgbClr val="000000"/>
                </a:solidFill>
                <a:latin typeface="Segoe UI"/>
                <a:ea typeface="Segoe UI"/>
                <a:cs typeface="Segoe UI"/>
              </a:rPr>
              <a:t>Машинный код - специфицированный набор битов, обозначающих номер инструкции и поля данных над которыми необходимо произвести инструкции.</a:t>
            </a:r>
          </a:p>
          <a:p>
            <a:pPr marL="305908" indent="-305908">
              <a:lnSpc>
                <a:spcPct val="90000"/>
              </a:lnSpc>
              <a:spcBef>
                <a:spcPts val="1416"/>
              </a:spcBef>
              <a:buFont typeface="Wingdings"/>
              <a:buChar char="Ø"/>
              <a:defRPr/>
            </a:pPr>
            <a:r>
              <a:rPr lang="ru-RU" sz="1200" b="1" strike="noStrike" spc="0" dirty="0">
                <a:solidFill>
                  <a:srgbClr val="000000"/>
                </a:solidFill>
                <a:latin typeface="Segoe UI"/>
                <a:ea typeface="Segoe UI"/>
                <a:cs typeface="Segoe UI"/>
              </a:rPr>
              <a:t>Процессор с точки зрения обработки данных характеризуется:</a:t>
            </a:r>
          </a:p>
          <a:p>
            <a:pPr marL="228600" indent="-228600">
              <a:lnSpc>
                <a:spcPct val="90000"/>
              </a:lnSpc>
              <a:spcBef>
                <a:spcPts val="1416"/>
              </a:spcBef>
              <a:buAutoNum type="arabicPeriod"/>
              <a:defRPr/>
            </a:pPr>
            <a:r>
              <a:rPr lang="ru-RU" b="0" i="0" dirty="0">
                <a:solidFill>
                  <a:srgbClr val="000000"/>
                </a:solidFill>
                <a:effectLst/>
                <a:latin typeface="Roboto" panose="02000000000000000000" pitchFamily="2" charset="0"/>
              </a:rPr>
              <a:t>Тактовая частота: </a:t>
            </a:r>
          </a:p>
          <a:p>
            <a:pPr marL="0" indent="0">
              <a:lnSpc>
                <a:spcPct val="90000"/>
              </a:lnSpc>
              <a:spcBef>
                <a:spcPts val="1416"/>
              </a:spcBef>
              <a:buNone/>
              <a:defRPr/>
            </a:pPr>
            <a:r>
              <a:rPr lang="ru-RU" b="0" i="0" dirty="0">
                <a:solidFill>
                  <a:srgbClr val="000000"/>
                </a:solidFill>
                <a:effectLst/>
                <a:latin typeface="Roboto" panose="02000000000000000000" pitchFamily="2" charset="0"/>
              </a:rPr>
              <a:t>Количество машинных операций в секунду, измеряется в Герцах. </a:t>
            </a:r>
          </a:p>
          <a:p>
            <a:pPr marL="0" indent="0">
              <a:lnSpc>
                <a:spcPct val="90000"/>
              </a:lnSpc>
              <a:spcBef>
                <a:spcPts val="1416"/>
              </a:spcBef>
              <a:buNone/>
              <a:defRPr/>
            </a:pPr>
            <a:r>
              <a:rPr lang="ru-RU" b="0" i="0" dirty="0">
                <a:solidFill>
                  <a:srgbClr val="000000"/>
                </a:solidFill>
                <a:effectLst/>
                <a:latin typeface="Roboto" panose="02000000000000000000" pitchFamily="2" charset="0"/>
              </a:rPr>
              <a:t>В современных устройствах процессор способен показывать производительность порядка двух-трех МГц на одно ядро.</a:t>
            </a:r>
          </a:p>
          <a:p>
            <a:pPr marL="0" indent="0">
              <a:lnSpc>
                <a:spcPct val="90000"/>
              </a:lnSpc>
              <a:spcBef>
                <a:spcPts val="1416"/>
              </a:spcBef>
              <a:buNone/>
              <a:defRPr/>
            </a:pPr>
            <a:r>
              <a:rPr lang="ru-RU" b="0" i="0" dirty="0">
                <a:solidFill>
                  <a:srgbClr val="000000"/>
                </a:solidFill>
                <a:effectLst/>
                <a:latin typeface="Roboto" panose="02000000000000000000" pitchFamily="2" charset="0"/>
              </a:rPr>
              <a:t>Это скорость, с которой процессор выполняет инструкции. </a:t>
            </a:r>
          </a:p>
          <a:p>
            <a:pPr marL="0" indent="0">
              <a:lnSpc>
                <a:spcPct val="90000"/>
              </a:lnSpc>
              <a:spcBef>
                <a:spcPts val="1416"/>
              </a:spcBef>
              <a:buNone/>
              <a:defRPr/>
            </a:pPr>
            <a:r>
              <a:rPr lang="ru-RU" b="0" i="0" dirty="0">
                <a:solidFill>
                  <a:srgbClr val="000000"/>
                </a:solidFill>
                <a:effectLst/>
                <a:latin typeface="Roboto" panose="02000000000000000000" pitchFamily="2" charset="0"/>
              </a:rPr>
              <a:t>Чем выше тактовая частота, тем быстрее процессор обрабатывает данные. </a:t>
            </a:r>
          </a:p>
          <a:p>
            <a:pPr marL="0" indent="0">
              <a:lnSpc>
                <a:spcPct val="90000"/>
              </a:lnSpc>
              <a:spcBef>
                <a:spcPts val="1416"/>
              </a:spcBef>
              <a:buNone/>
              <a:defRPr/>
            </a:pPr>
            <a:r>
              <a:rPr lang="ru-RU" b="0" i="0" dirty="0">
                <a:solidFill>
                  <a:srgbClr val="000000"/>
                </a:solidFill>
                <a:effectLst/>
                <a:latin typeface="Roboto" panose="02000000000000000000" pitchFamily="2" charset="0"/>
              </a:rPr>
              <a:t>2. Количество ядер и потоков:</a:t>
            </a:r>
          </a:p>
          <a:p>
            <a:pPr marL="0" indent="0">
              <a:lnSpc>
                <a:spcPct val="90000"/>
              </a:lnSpc>
              <a:spcBef>
                <a:spcPts val="1416"/>
              </a:spcBef>
              <a:buNone/>
              <a:defRPr/>
            </a:pPr>
            <a:r>
              <a:rPr lang="ru-RU" b="0" i="0" dirty="0">
                <a:solidFill>
                  <a:srgbClr val="000000"/>
                </a:solidFill>
                <a:effectLst/>
                <a:latin typeface="Roboto" panose="02000000000000000000" pitchFamily="2" charset="0"/>
              </a:rPr>
              <a:t>Ядра процессора отвечают за выполнение задач, поэтому чем больше ядер, тем больше задач может выполняться параллельно. </a:t>
            </a:r>
          </a:p>
          <a:p>
            <a:pPr marL="0" indent="0">
              <a:lnSpc>
                <a:spcPct val="90000"/>
              </a:lnSpc>
              <a:spcBef>
                <a:spcPts val="1416"/>
              </a:spcBef>
              <a:buNone/>
              <a:defRPr/>
            </a:pPr>
            <a:r>
              <a:rPr lang="ru-RU" b="0" i="0" dirty="0">
                <a:solidFill>
                  <a:srgbClr val="000000"/>
                </a:solidFill>
                <a:effectLst/>
                <a:latin typeface="Roboto" panose="02000000000000000000" pitchFamily="2" charset="0"/>
              </a:rPr>
              <a:t>Потоки позволяют каждому ядру выполнять несколько задач одновременно. </a:t>
            </a:r>
          </a:p>
          <a:p>
            <a:pPr marL="0" indent="0">
              <a:lnSpc>
                <a:spcPct val="90000"/>
              </a:lnSpc>
              <a:spcBef>
                <a:spcPts val="1416"/>
              </a:spcBef>
              <a:buNone/>
              <a:defRPr/>
            </a:pPr>
            <a:r>
              <a:rPr lang="ru-RU" b="0" i="0" dirty="0">
                <a:solidFill>
                  <a:srgbClr val="000000"/>
                </a:solidFill>
                <a:effectLst/>
                <a:latin typeface="Roboto" panose="02000000000000000000" pitchFamily="2" charset="0"/>
              </a:rPr>
              <a:t>Современные серверные процессоры могут иметь около 10 и до 192 ядер одновременно</a:t>
            </a:r>
          </a:p>
          <a:p>
            <a:pPr marL="0" indent="0">
              <a:lnSpc>
                <a:spcPct val="90000"/>
              </a:lnSpc>
              <a:spcBef>
                <a:spcPts val="1416"/>
              </a:spcBef>
              <a:buNone/>
              <a:defRPr/>
            </a:pPr>
            <a:r>
              <a:rPr lang="ru-RU" b="0" i="0" dirty="0">
                <a:solidFill>
                  <a:srgbClr val="000000"/>
                </a:solidFill>
                <a:effectLst/>
                <a:latin typeface="Roboto" panose="02000000000000000000" pitchFamily="2" charset="0"/>
              </a:rPr>
              <a:t>3. Быстродействующая память (кэш): Кэш - это быстрая память, которая используется для временного хранения данных, наиболее часто используемых процессором. </a:t>
            </a:r>
          </a:p>
          <a:p>
            <a:pPr marL="0" indent="0">
              <a:lnSpc>
                <a:spcPct val="90000"/>
              </a:lnSpc>
              <a:spcBef>
                <a:spcPts val="1416"/>
              </a:spcBef>
              <a:buNone/>
              <a:defRPr/>
            </a:pPr>
            <a:r>
              <a:rPr lang="ru-RU" b="0" i="0" dirty="0">
                <a:solidFill>
                  <a:srgbClr val="000000"/>
                </a:solidFill>
                <a:effectLst/>
                <a:latin typeface="Roboto" panose="02000000000000000000" pitchFamily="2" charset="0"/>
              </a:rPr>
              <a:t>Больший размер кэша может улучшить производительность процессора. </a:t>
            </a:r>
          </a:p>
          <a:p>
            <a:pPr marL="0" indent="0">
              <a:lnSpc>
                <a:spcPct val="90000"/>
              </a:lnSpc>
              <a:spcBef>
                <a:spcPts val="1416"/>
              </a:spcBef>
              <a:buNone/>
              <a:defRPr/>
            </a:pPr>
            <a:r>
              <a:rPr lang="ru-RU" b="0" i="0" dirty="0">
                <a:solidFill>
                  <a:srgbClr val="000000"/>
                </a:solidFill>
                <a:effectLst/>
                <a:latin typeface="Roboto" panose="02000000000000000000" pitchFamily="2" charset="0"/>
              </a:rPr>
              <a:t>4. Архитектура: Архитектура процессора определяет его внутреннюю структуру и способ организации работы. Различные архитектуры могут иметь различное поведение при обработке данных. </a:t>
            </a:r>
          </a:p>
          <a:p>
            <a:pPr marL="0" indent="0">
              <a:lnSpc>
                <a:spcPct val="90000"/>
              </a:lnSpc>
              <a:spcBef>
                <a:spcPts val="1416"/>
              </a:spcBef>
              <a:buNone/>
              <a:defRPr/>
            </a:pPr>
            <a:r>
              <a:rPr lang="ru-RU" b="0" i="0" dirty="0">
                <a:solidFill>
                  <a:srgbClr val="000000"/>
                </a:solidFill>
                <a:effectLst/>
                <a:latin typeface="Roboto" panose="02000000000000000000" pitchFamily="2" charset="0"/>
              </a:rPr>
              <a:t>- </a:t>
            </a:r>
            <a:r>
              <a:rPr lang="en-US" b="0" i="0" dirty="0">
                <a:solidFill>
                  <a:srgbClr val="000000"/>
                </a:solidFill>
                <a:effectLst/>
                <a:latin typeface="Roboto" panose="02000000000000000000" pitchFamily="2" charset="0"/>
              </a:rPr>
              <a:t>CISC (Complex Instruction Set Computing)</a:t>
            </a:r>
            <a:r>
              <a:rPr lang="ru-RU" b="0" i="0" dirty="0">
                <a:solidFill>
                  <a:srgbClr val="000000"/>
                </a:solidFill>
                <a:effectLst/>
                <a:latin typeface="Roboto" panose="02000000000000000000" pitchFamily="2" charset="0"/>
              </a:rPr>
              <a:t> - В CISC-процессорах используются сложные инструкции, которые могут выполнять несколько операций одновременно. </a:t>
            </a:r>
          </a:p>
          <a:p>
            <a:pPr marL="0" indent="0">
              <a:lnSpc>
                <a:spcPct val="90000"/>
              </a:lnSpc>
              <a:spcBef>
                <a:spcPts val="1416"/>
              </a:spcBef>
              <a:buNone/>
              <a:defRPr/>
            </a:pPr>
            <a:r>
              <a:rPr lang="ru-RU" b="0" i="0" dirty="0">
                <a:solidFill>
                  <a:srgbClr val="000000"/>
                </a:solidFill>
                <a:effectLst/>
                <a:latin typeface="Roboto" panose="02000000000000000000" pitchFamily="2" charset="0"/>
              </a:rPr>
              <a:t>Это позволяет сократить количество инструкций, необходимых для выполнения определенных задач. </a:t>
            </a:r>
          </a:p>
          <a:p>
            <a:pPr marL="0" indent="0">
              <a:lnSpc>
                <a:spcPct val="90000"/>
              </a:lnSpc>
              <a:spcBef>
                <a:spcPts val="1416"/>
              </a:spcBef>
              <a:buNone/>
              <a:defRPr/>
            </a:pPr>
            <a:r>
              <a:rPr lang="ru-RU" b="0" i="0" dirty="0">
                <a:solidFill>
                  <a:srgbClr val="000000"/>
                </a:solidFill>
                <a:effectLst/>
                <a:latin typeface="Roboto" panose="02000000000000000000" pitchFamily="2" charset="0"/>
              </a:rPr>
              <a:t>CISC-процессоры обычно имеют большой набор инструкций, включающий в себя различные операции и адресные режимы.</a:t>
            </a:r>
          </a:p>
          <a:p>
            <a:pPr marL="0" indent="0">
              <a:lnSpc>
                <a:spcPct val="90000"/>
              </a:lnSpc>
              <a:spcBef>
                <a:spcPts val="1416"/>
              </a:spcBef>
              <a:buNone/>
              <a:defRPr/>
            </a:pPr>
            <a:r>
              <a:rPr lang="ru-RU" b="0" i="0" dirty="0">
                <a:solidFill>
                  <a:srgbClr val="000000"/>
                </a:solidFill>
                <a:effectLst/>
                <a:latin typeface="Roboto" panose="02000000000000000000" pitchFamily="2" charset="0"/>
              </a:rPr>
              <a:t> Примеры CISC-архитектуры включают процессоры Intel x86 и AMD.</a:t>
            </a:r>
          </a:p>
          <a:p>
            <a:pPr marL="0" indent="0">
              <a:lnSpc>
                <a:spcPct val="90000"/>
              </a:lnSpc>
              <a:spcBef>
                <a:spcPts val="1416"/>
              </a:spcBef>
              <a:buNone/>
              <a:defRPr/>
            </a:pPr>
            <a:r>
              <a:rPr lang="ru-RU" b="0" i="0" dirty="0">
                <a:solidFill>
                  <a:srgbClr val="000000"/>
                </a:solidFill>
                <a:effectLst/>
                <a:latin typeface="Roboto" panose="02000000000000000000" pitchFamily="2" charset="0"/>
              </a:rPr>
              <a:t>- </a:t>
            </a:r>
            <a:r>
              <a:rPr lang="en-US" b="0" i="0" dirty="0">
                <a:solidFill>
                  <a:srgbClr val="000000"/>
                </a:solidFill>
                <a:effectLst/>
                <a:latin typeface="Roboto" panose="02000000000000000000" pitchFamily="2" charset="0"/>
              </a:rPr>
              <a:t>RISC (Reduced Instruction Set Computing)</a:t>
            </a:r>
            <a:r>
              <a:rPr lang="ru-RU" b="0" i="0" dirty="0">
                <a:solidFill>
                  <a:srgbClr val="000000"/>
                </a:solidFill>
                <a:effectLst/>
                <a:latin typeface="Roboto" panose="02000000000000000000" pitchFamily="2" charset="0"/>
              </a:rPr>
              <a:t> - RISC-процессоры используют простые инструкции, каждая из которых выполняет только одну операцию. </a:t>
            </a:r>
          </a:p>
          <a:p>
            <a:pPr marL="0" indent="0">
              <a:lnSpc>
                <a:spcPct val="90000"/>
              </a:lnSpc>
              <a:spcBef>
                <a:spcPts val="1416"/>
              </a:spcBef>
              <a:buNone/>
              <a:defRPr/>
            </a:pPr>
            <a:r>
              <a:rPr lang="ru-RU" b="0" i="0" dirty="0">
                <a:solidFill>
                  <a:srgbClr val="000000"/>
                </a:solidFill>
                <a:effectLst/>
                <a:latin typeface="Roboto" panose="02000000000000000000" pitchFamily="2" charset="0"/>
              </a:rPr>
              <a:t>Это упрощает дизайн процессора и увеличивает скорость выполнения инструкций. </a:t>
            </a:r>
          </a:p>
          <a:p>
            <a:pPr marL="0" indent="0">
              <a:lnSpc>
                <a:spcPct val="90000"/>
              </a:lnSpc>
              <a:spcBef>
                <a:spcPts val="1416"/>
              </a:spcBef>
              <a:buNone/>
              <a:defRPr/>
            </a:pPr>
            <a:r>
              <a:rPr lang="ru-RU" b="0" i="0" dirty="0">
                <a:solidFill>
                  <a:srgbClr val="000000"/>
                </a:solidFill>
                <a:effectLst/>
                <a:latin typeface="Roboto" panose="02000000000000000000" pitchFamily="2" charset="0"/>
              </a:rPr>
              <a:t>RISC-процессоры обычно имеют ограниченный набор инструкций, что упрощает их дизайн и улучшает производительность. </a:t>
            </a:r>
          </a:p>
          <a:p>
            <a:pPr marL="0" indent="0">
              <a:lnSpc>
                <a:spcPct val="90000"/>
              </a:lnSpc>
              <a:spcBef>
                <a:spcPts val="1416"/>
              </a:spcBef>
              <a:buNone/>
              <a:defRPr/>
            </a:pPr>
            <a:r>
              <a:rPr lang="ru-RU" b="0" i="0" dirty="0">
                <a:solidFill>
                  <a:srgbClr val="000000"/>
                </a:solidFill>
                <a:effectLst/>
                <a:latin typeface="Roboto" panose="02000000000000000000" pitchFamily="2" charset="0"/>
              </a:rPr>
              <a:t>Примеры RISC-архитектуры включают процессоры ARM и MIPS.</a:t>
            </a:r>
          </a:p>
          <a:p>
            <a:pPr marL="0" indent="0">
              <a:lnSpc>
                <a:spcPct val="90000"/>
              </a:lnSpc>
              <a:spcBef>
                <a:spcPts val="1416"/>
              </a:spcBef>
              <a:buNone/>
              <a:defRPr/>
            </a:pPr>
            <a:r>
              <a:rPr lang="ru-RU" b="0" i="0" dirty="0">
                <a:solidFill>
                  <a:srgbClr val="000000"/>
                </a:solidFill>
                <a:effectLst/>
                <a:latin typeface="Roboto" panose="02000000000000000000" pitchFamily="2" charset="0"/>
              </a:rPr>
              <a:t>5. Разрядность: Это количество бит, которые процессор может обрабатывать за один раз. 32-разрядный процессор обрабатывает машинное слово длиной в 32 бита данных за один такт, </a:t>
            </a:r>
          </a:p>
          <a:p>
            <a:pPr marL="0" indent="0">
              <a:lnSpc>
                <a:spcPct val="90000"/>
              </a:lnSpc>
              <a:spcBef>
                <a:spcPts val="1416"/>
              </a:spcBef>
              <a:buNone/>
              <a:defRPr/>
            </a:pPr>
            <a:r>
              <a:rPr lang="ru-RU" b="0" i="0" dirty="0">
                <a:solidFill>
                  <a:srgbClr val="000000"/>
                </a:solidFill>
                <a:effectLst/>
                <a:latin typeface="Roboto" panose="02000000000000000000" pitchFamily="2" charset="0"/>
              </a:rPr>
              <a:t>в то время как 64-разрядный процессор обрабатывает машинное слово в 64 бита данных за такт. </a:t>
            </a:r>
          </a:p>
          <a:p>
            <a:pPr marL="0" indent="0">
              <a:lnSpc>
                <a:spcPct val="90000"/>
              </a:lnSpc>
              <a:spcBef>
                <a:spcPts val="1416"/>
              </a:spcBef>
              <a:buNone/>
              <a:defRPr/>
            </a:pPr>
            <a:r>
              <a:rPr lang="ru-RU" b="0" i="0" dirty="0">
                <a:solidFill>
                  <a:srgbClr val="000000"/>
                </a:solidFill>
                <a:effectLst/>
                <a:latin typeface="Roboto" panose="02000000000000000000" pitchFamily="2" charset="0"/>
              </a:rPr>
              <a:t>Большая разрядность может улучшить производительность при работе с большими объемами данных.</a:t>
            </a:r>
          </a:p>
          <a:p>
            <a:pPr marL="0" indent="0">
              <a:lnSpc>
                <a:spcPct val="90000"/>
              </a:lnSpc>
              <a:spcBef>
                <a:spcPts val="1416"/>
              </a:spcBef>
              <a:buNone/>
              <a:defRPr/>
            </a:pPr>
            <a:r>
              <a:rPr lang="ru-RU" sz="1200" b="0" i="0" strike="noStrike" spc="0" dirty="0">
                <a:solidFill>
                  <a:srgbClr val="000000"/>
                </a:solidFill>
                <a:effectLst/>
                <a:latin typeface="Roboto" panose="02000000000000000000" pitchFamily="2" charset="0"/>
                <a:ea typeface="Segoe UI"/>
                <a:cs typeface="Segoe UI"/>
              </a:rPr>
              <a:t>Современный Российский процессор Эльбрус обладает возможностью работы с длинным машинным словом в 128 бит, что увеличивает пропускную способность множества решений по обработке данных</a:t>
            </a:r>
            <a:endParaRPr lang="ru-RU" sz="1200" b="0" strike="noStrik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118</a:t>
            </a:fld>
            <a:endParaRPr lang="ru-RU"/>
          </a:p>
        </p:txBody>
      </p:sp>
    </p:spTree>
    <p:extLst>
      <p:ext uri="{BB962C8B-B14F-4D97-AF65-F5344CB8AC3E}">
        <p14:creationId xmlns:p14="http://schemas.microsoft.com/office/powerpoint/2010/main" val="24698369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ru-RU" sz="1200" b="0" strike="noStrike" spc="0" dirty="0">
                <a:solidFill>
                  <a:srgbClr val="000000"/>
                </a:solidFill>
                <a:ea typeface="Segoe UI"/>
                <a:cs typeface="Segoe UI"/>
              </a:rPr>
              <a:t>Поговорим уже об устройствах, которые содержат в себе ту самую начинку, о которой мы говорили ранее.</a:t>
            </a:r>
          </a:p>
          <a:p>
            <a:pPr>
              <a:lnSpc>
                <a:spcPct val="90000"/>
              </a:lnSpc>
              <a:spcBef>
                <a:spcPts val="1416"/>
              </a:spcBef>
              <a:buNone/>
              <a:defRPr/>
            </a:pPr>
            <a:r>
              <a:rPr lang="ru-RU" sz="1200" b="0" strike="noStrike" spc="0" dirty="0">
                <a:solidFill>
                  <a:srgbClr val="000000"/>
                </a:solidFill>
                <a:ea typeface="Segoe UI"/>
                <a:cs typeface="Segoe UI"/>
              </a:rPr>
              <a:t>На данный момент выделяют следующие виды вычислительных инфраструктур:</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119</a:t>
            </a:fld>
            <a:endParaRPr lang="ru-RU"/>
          </a:p>
        </p:txBody>
      </p:sp>
    </p:spTree>
    <p:extLst>
      <p:ext uri="{BB962C8B-B14F-4D97-AF65-F5344CB8AC3E}">
        <p14:creationId xmlns:p14="http://schemas.microsoft.com/office/powerpoint/2010/main" val="337897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Первым подразделом будет раздел введения в большие данные, в котором мы разберемся с природой больших данных, какие отличительные особенности выделяют большие данные от данных поменьше, какие противоречия есть в определении «Большие данные».</a:t>
            </a:r>
          </a:p>
          <a:p>
            <a:r>
              <a:rPr lang="ru-RU" dirty="0"/>
              <a:t>Предложим первый классический конвейер обработки больших данных с точки зрения работы и действий, производимых над данными, а также посмотрим кто и каким образом с ними работает.</a:t>
            </a:r>
          </a:p>
          <a:p>
            <a:r>
              <a:rPr lang="ru-RU" dirty="0"/>
              <a:t>В завершении сделаем краткий обзор трех главных категорий инструментов для работы с данными и кратко коснемся вычислительной инфраструктуры данных.</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12</a:t>
            </a:fld>
            <a:endParaRPr lang="ru-RU"/>
          </a:p>
        </p:txBody>
      </p:sp>
    </p:spTree>
    <p:extLst>
      <p:ext uri="{BB962C8B-B14F-4D97-AF65-F5344CB8AC3E}">
        <p14:creationId xmlns:p14="http://schemas.microsoft.com/office/powerpoint/2010/main" val="11763913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ru-RU" sz="1200" b="0" strike="noStrike" spc="0" dirty="0">
                <a:solidFill>
                  <a:srgbClr val="000000"/>
                </a:solidFill>
                <a:ea typeface="Segoe UI"/>
                <a:cs typeface="Segoe UI"/>
              </a:rPr>
              <a:t>На данный момент выделяют следующие виды вычислительных инфраструктур:</a:t>
            </a:r>
          </a:p>
          <a:p>
            <a:pPr marL="514350" indent="-514350">
              <a:lnSpc>
                <a:spcPct val="90000"/>
              </a:lnSpc>
              <a:spcBef>
                <a:spcPts val="1416"/>
              </a:spcBef>
              <a:buAutoNum type="arabicPeriod"/>
              <a:defRPr/>
            </a:pPr>
            <a:r>
              <a:rPr lang="ru-RU" sz="1200" b="0" strike="noStrike" spc="0" dirty="0">
                <a:solidFill>
                  <a:srgbClr val="000000"/>
                </a:solidFill>
                <a:ea typeface="Segoe UI"/>
                <a:cs typeface="Segoe UI"/>
              </a:rPr>
              <a:t>Персональные компьютеры (терминал доступа к серверу)</a:t>
            </a:r>
            <a:endParaRPr lang="en-US" sz="1200" b="0" strike="noStrike" spc="0" dirty="0">
              <a:solidFill>
                <a:srgbClr val="000000"/>
              </a:solidFill>
              <a:ea typeface="Segoe UI"/>
              <a:cs typeface="Segoe UI"/>
            </a:endParaRPr>
          </a:p>
          <a:p>
            <a:pPr marL="514350" indent="-514350">
              <a:lnSpc>
                <a:spcPct val="90000"/>
              </a:lnSpc>
              <a:spcBef>
                <a:spcPts val="1416"/>
              </a:spcBef>
              <a:buAutoNum type="arabicPeriod"/>
              <a:defRPr/>
            </a:pPr>
            <a:r>
              <a:rPr lang="ru-RU" sz="1200" b="0" strike="noStrike" spc="0" dirty="0">
                <a:solidFill>
                  <a:srgbClr val="000000"/>
                </a:solidFill>
                <a:ea typeface="Segoe UI"/>
                <a:cs typeface="Segoe UI"/>
              </a:rPr>
              <a:t>Локальные вычислительные сервера</a:t>
            </a:r>
            <a:endParaRPr lang="en-US" sz="1200" b="0" strike="noStrike" spc="0" dirty="0">
              <a:solidFill>
                <a:srgbClr val="000000"/>
              </a:solidFill>
              <a:ea typeface="Segoe UI"/>
              <a:cs typeface="Segoe UI"/>
            </a:endParaRPr>
          </a:p>
          <a:p>
            <a:pPr marL="514350" indent="-514350">
              <a:lnSpc>
                <a:spcPct val="90000"/>
              </a:lnSpc>
              <a:spcBef>
                <a:spcPts val="1416"/>
              </a:spcBef>
              <a:buAutoNum type="arabicPeriod"/>
              <a:defRPr/>
            </a:pPr>
            <a:r>
              <a:rPr lang="ru-RU" sz="1200" b="0" strike="noStrike" spc="0" dirty="0">
                <a:solidFill>
                  <a:srgbClr val="000000"/>
                </a:solidFill>
                <a:ea typeface="Segoe UI"/>
                <a:cs typeface="Segoe UI"/>
              </a:rPr>
              <a:t>Частный облачный сервис</a:t>
            </a:r>
            <a:endParaRPr lang="en-US" sz="1200" dirty="0">
              <a:solidFill>
                <a:srgbClr val="000000"/>
              </a:solidFill>
              <a:ea typeface="Segoe UI"/>
              <a:cs typeface="Segoe UI"/>
            </a:endParaRPr>
          </a:p>
          <a:p>
            <a:pPr marL="514350" indent="-514350">
              <a:lnSpc>
                <a:spcPct val="90000"/>
              </a:lnSpc>
              <a:spcBef>
                <a:spcPts val="1416"/>
              </a:spcBef>
              <a:buAutoNum type="arabicPeriod"/>
              <a:defRPr/>
            </a:pPr>
            <a:r>
              <a:rPr lang="ru-RU" sz="1200" b="0" strike="noStrike" spc="0" dirty="0">
                <a:solidFill>
                  <a:srgbClr val="000000"/>
                </a:solidFill>
                <a:ea typeface="Segoe UI"/>
                <a:cs typeface="Segoe UI"/>
              </a:rPr>
              <a:t>Общедоступный облачный сервис</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120</a:t>
            </a:fld>
            <a:endParaRPr lang="ru-RU"/>
          </a:p>
        </p:txBody>
      </p:sp>
    </p:spTree>
    <p:extLst>
      <p:ext uri="{BB962C8B-B14F-4D97-AF65-F5344CB8AC3E}">
        <p14:creationId xmlns:p14="http://schemas.microsoft.com/office/powerpoint/2010/main" val="66738392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Персональный компьютер на сегодняшний день в обработке больших данных используется для, в основном, отображения информации и разработки программ под вычислительные серверы.</a:t>
            </a:r>
          </a:p>
          <a:p>
            <a:r>
              <a:rPr lang="ru-RU" dirty="0"/>
              <a:t>Программисты используют ПК как терминал для ввода команд и запуска программ на удаленном сервере посредством терминала команд.</a:t>
            </a:r>
          </a:p>
          <a:p>
            <a:r>
              <a:rPr lang="ru-RU" dirty="0"/>
              <a:t>Также большие графические станции позволяют делать небольшие модели для обработки данных и визуализировать информацию на экране монитора.</a:t>
            </a:r>
          </a:p>
        </p:txBody>
      </p:sp>
      <p:sp>
        <p:nvSpPr>
          <p:cNvPr id="4" name="Номер слайда 3"/>
          <p:cNvSpPr>
            <a:spLocks noGrp="1"/>
          </p:cNvSpPr>
          <p:nvPr>
            <p:ph type="sldNum" sz="quarter" idx="5"/>
          </p:nvPr>
        </p:nvSpPr>
        <p:spPr/>
        <p:txBody>
          <a:bodyPr/>
          <a:lstStyle/>
          <a:p>
            <a:fld id="{DF4ECBE7-4487-4615-A10C-5FECAADA1E8C}" type="slidenum">
              <a:rPr lang="ru-RU" smtClean="0"/>
              <a:t>121</a:t>
            </a:fld>
            <a:endParaRPr lang="ru-RU"/>
          </a:p>
        </p:txBody>
      </p:sp>
    </p:spTree>
    <p:extLst>
      <p:ext uri="{BB962C8B-B14F-4D97-AF65-F5344CB8AC3E}">
        <p14:creationId xmlns:p14="http://schemas.microsoft.com/office/powerpoint/2010/main" val="4799369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5"/>
              </a:spcBef>
              <a:buNone/>
              <a:defRPr/>
            </a:pPr>
            <a:r>
              <a:rPr lang="ru-RU" sz="1200" b="1" strike="noStrike" spc="0" dirty="0">
                <a:solidFill>
                  <a:srgbClr val="000000"/>
                </a:solidFill>
                <a:ea typeface="Segoe UI"/>
                <a:cs typeface="Segoe UI"/>
              </a:rPr>
              <a:t>Типичная конфигурация современного ПК:</a:t>
            </a:r>
            <a:endParaRPr lang="ru-RU" sz="1200" b="0" strike="noStrike" spc="0" dirty="0">
              <a:solidFill>
                <a:srgbClr val="000000"/>
              </a:solidFill>
              <a:ea typeface="Segoe UI"/>
              <a:cs typeface="Segoe UI"/>
            </a:endParaRPr>
          </a:p>
          <a:p>
            <a:pPr marL="514350" indent="-514350">
              <a:lnSpc>
                <a:spcPct val="90000"/>
              </a:lnSpc>
              <a:spcBef>
                <a:spcPts val="1415"/>
              </a:spcBef>
              <a:buAutoNum type="arabicPeriod"/>
              <a:defRPr/>
            </a:pPr>
            <a:r>
              <a:rPr lang="ru-RU" sz="1200" b="0" strike="noStrike" spc="0" dirty="0">
                <a:solidFill>
                  <a:srgbClr val="000000"/>
                </a:solidFill>
                <a:ea typeface="Segoe UI"/>
                <a:cs typeface="Segoe UI"/>
              </a:rPr>
              <a:t>Центральный процессор </a:t>
            </a:r>
            <a:br>
              <a:rPr lang="ru-RU" sz="1200" b="0" strike="noStrike" spc="0" dirty="0">
                <a:solidFill>
                  <a:srgbClr val="000000"/>
                </a:solidFill>
                <a:ea typeface="Segoe UI"/>
                <a:cs typeface="Segoe UI"/>
              </a:rPr>
            </a:br>
            <a:r>
              <a:rPr lang="ru-RU" sz="1200" b="0" strike="noStrike" spc="0" dirty="0">
                <a:solidFill>
                  <a:srgbClr val="000000"/>
                </a:solidFill>
                <a:ea typeface="Segoe UI"/>
                <a:cs typeface="Segoe UI"/>
              </a:rPr>
              <a:t>(x64, 4 ядра, ~ 2.6 ГГц)</a:t>
            </a:r>
            <a:endParaRPr lang="en-US" sz="1200" b="0" strike="noStrike" spc="0" dirty="0">
              <a:solidFill>
                <a:srgbClr val="000000"/>
              </a:solidFill>
              <a:ea typeface="Segoe UI"/>
              <a:cs typeface="Segoe UI"/>
            </a:endParaRPr>
          </a:p>
          <a:p>
            <a:pPr marL="514350" indent="-514350">
              <a:lnSpc>
                <a:spcPct val="90000"/>
              </a:lnSpc>
              <a:spcBef>
                <a:spcPts val="1415"/>
              </a:spcBef>
              <a:buAutoNum type="arabicPeriod"/>
              <a:defRPr/>
            </a:pPr>
            <a:r>
              <a:rPr lang="ru-RU" sz="1200" b="0" strike="noStrike" spc="0" dirty="0">
                <a:solidFill>
                  <a:srgbClr val="000000"/>
                </a:solidFill>
                <a:ea typeface="Segoe UI"/>
                <a:cs typeface="Segoe UI"/>
              </a:rPr>
              <a:t>Оперативная память DDR4 8-16 Гб</a:t>
            </a:r>
            <a:endParaRPr lang="en-US" sz="1200" b="0" strike="noStrike" spc="0" dirty="0">
              <a:solidFill>
                <a:srgbClr val="000000"/>
              </a:solidFill>
              <a:ea typeface="Segoe UI"/>
              <a:cs typeface="Segoe UI"/>
            </a:endParaRPr>
          </a:p>
          <a:p>
            <a:pPr marL="514350" indent="-514350">
              <a:lnSpc>
                <a:spcPct val="90000"/>
              </a:lnSpc>
              <a:spcBef>
                <a:spcPts val="1415"/>
              </a:spcBef>
              <a:buAutoNum type="arabicPeriod"/>
              <a:defRPr/>
            </a:pPr>
            <a:r>
              <a:rPr lang="ru-RU" sz="1200" b="0" strike="noStrike" spc="0" dirty="0">
                <a:solidFill>
                  <a:srgbClr val="000000"/>
                </a:solidFill>
                <a:ea typeface="Segoe UI"/>
                <a:cs typeface="Segoe UI"/>
              </a:rPr>
              <a:t>Дисковый накопитель 500-1000Гб (HDD/SSD)</a:t>
            </a:r>
            <a:endParaRPr lang="en-US" sz="1200" b="0" strike="noStrike" spc="0" dirty="0">
              <a:solidFill>
                <a:srgbClr val="000000"/>
              </a:solidFill>
              <a:ea typeface="Segoe UI"/>
              <a:cs typeface="Segoe UI"/>
            </a:endParaRPr>
          </a:p>
          <a:p>
            <a:pPr marL="514350" indent="-514350">
              <a:lnSpc>
                <a:spcPct val="90000"/>
              </a:lnSpc>
              <a:spcBef>
                <a:spcPts val="1415"/>
              </a:spcBef>
              <a:buAutoNum type="arabicPeriod"/>
              <a:defRPr/>
            </a:pPr>
            <a:r>
              <a:rPr lang="ru-RU" sz="1200" b="0" strike="noStrike" spc="0" dirty="0">
                <a:solidFill>
                  <a:srgbClr val="000000"/>
                </a:solidFill>
                <a:ea typeface="Segoe UI"/>
                <a:cs typeface="Segoe UI"/>
              </a:rPr>
              <a:t>Операционная система Windows/Linux/</a:t>
            </a:r>
            <a:r>
              <a:rPr lang="ru-RU" sz="1200" b="0" strike="noStrike" spc="0" dirty="0" err="1">
                <a:solidFill>
                  <a:srgbClr val="000000"/>
                </a:solidFill>
                <a:ea typeface="Segoe UI"/>
                <a:cs typeface="Segoe UI"/>
              </a:rPr>
              <a:t>MacOS</a:t>
            </a:r>
            <a:r>
              <a:rPr lang="ru-RU" sz="1200" b="0" strike="noStrike" spc="0" dirty="0">
                <a:solidFill>
                  <a:srgbClr val="000000"/>
                </a:solidFill>
                <a:ea typeface="Segoe UI"/>
                <a:cs typeface="Segoe UI"/>
              </a:rPr>
              <a:t> с GUI</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122</a:t>
            </a:fld>
            <a:endParaRPr lang="ru-RU"/>
          </a:p>
        </p:txBody>
      </p:sp>
    </p:spTree>
    <p:extLst>
      <p:ext uri="{BB962C8B-B14F-4D97-AF65-F5344CB8AC3E}">
        <p14:creationId xmlns:p14="http://schemas.microsoft.com/office/powerpoint/2010/main" val="38927844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5"/>
              </a:spcBef>
              <a:buNone/>
              <a:defRPr/>
            </a:pPr>
            <a:r>
              <a:rPr lang="ru-RU" sz="1200" b="1" i="0" u="none" strike="noStrike" cap="none" spc="0" dirty="0">
                <a:solidFill>
                  <a:srgbClr val="000000"/>
                </a:solidFill>
                <a:latin typeface="Segoe UI"/>
                <a:ea typeface="Segoe UI"/>
                <a:cs typeface="Segoe UI"/>
              </a:rPr>
              <a:t>Серверный компьютер</a:t>
            </a:r>
            <a:r>
              <a:rPr lang="ru-RU" sz="1200" b="0" i="0" u="none" strike="noStrike" cap="none" spc="0" dirty="0">
                <a:solidFill>
                  <a:srgbClr val="000000"/>
                </a:solidFill>
                <a:latin typeface="Segoe UI"/>
                <a:ea typeface="Segoe UI"/>
                <a:cs typeface="Segoe UI"/>
              </a:rPr>
              <a:t> – единица серверной вычислительной инфраструктуры</a:t>
            </a:r>
          </a:p>
          <a:p>
            <a:pPr>
              <a:lnSpc>
                <a:spcPct val="90000"/>
              </a:lnSpc>
              <a:spcBef>
                <a:spcPts val="1415"/>
              </a:spcBef>
              <a:buNone/>
              <a:defRPr/>
            </a:pPr>
            <a:r>
              <a:rPr lang="ru-RU" sz="1200" b="0" i="0" u="none" strike="noStrike" cap="none" spc="0" dirty="0">
                <a:solidFill>
                  <a:srgbClr val="000000"/>
                </a:solidFill>
                <a:latin typeface="Segoe UI"/>
                <a:ea typeface="Segoe UI"/>
                <a:cs typeface="Segoe UI"/>
              </a:rPr>
              <a:t>Производители серверов предлагают устанавливать серверный компьютер в стойки, а стойки в кластер с применением сетевого взаимодействия между устройствами для возможной передачи данных между ними</a:t>
            </a:r>
            <a:endParaRPr lang="ru-RU" sz="1200" b="0" strike="noStrike" spc="0" dirty="0">
              <a:solidFill>
                <a:srgbClr val="000000"/>
              </a:solidFill>
              <a:latin typeface="Segoe UI"/>
              <a:ea typeface="Segoe UI"/>
              <a:cs typeface="Segoe UI"/>
            </a:endParaRPr>
          </a:p>
          <a:p>
            <a:endParaRPr lang="ru-RU" dirty="0"/>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123</a:t>
            </a:fld>
            <a:endParaRPr lang="ru-RU"/>
          </a:p>
        </p:txBody>
      </p:sp>
    </p:spTree>
    <p:extLst>
      <p:ext uri="{BB962C8B-B14F-4D97-AF65-F5344CB8AC3E}">
        <p14:creationId xmlns:p14="http://schemas.microsoft.com/office/powerpoint/2010/main" val="27238602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5"/>
              </a:spcBef>
              <a:buNone/>
              <a:defRPr/>
            </a:pPr>
            <a:r>
              <a:rPr lang="ru-RU" sz="1200" b="1" i="0" u="none" strike="noStrike" cap="none" spc="0" dirty="0">
                <a:solidFill>
                  <a:srgbClr val="000000"/>
                </a:solidFill>
                <a:latin typeface="Segoe UI"/>
                <a:ea typeface="Segoe UI"/>
                <a:cs typeface="Segoe UI"/>
              </a:rPr>
              <a:t>Типичная конфигурация одной серверной стойки:</a:t>
            </a:r>
          </a:p>
          <a:p>
            <a:pPr marL="305907" indent="-305907">
              <a:lnSpc>
                <a:spcPct val="90000"/>
              </a:lnSpc>
              <a:spcBef>
                <a:spcPts val="1415"/>
              </a:spcBef>
              <a:buAutoNum type="arabicPeriod"/>
              <a:defRPr/>
            </a:pPr>
            <a:r>
              <a:rPr lang="ru-RU" sz="1200" b="0" i="0" u="none" strike="noStrike" cap="none" spc="0" dirty="0">
                <a:solidFill>
                  <a:srgbClr val="000000"/>
                </a:solidFill>
                <a:latin typeface="Segoe UI"/>
                <a:ea typeface="Segoe UI"/>
                <a:cs typeface="Segoe UI"/>
              </a:rPr>
              <a:t>Центральный процессор </a:t>
            </a:r>
            <a:br>
              <a:rPr lang="ru-RU" sz="1200" b="0" i="0" u="none" strike="noStrike" cap="none" spc="0" dirty="0">
                <a:solidFill>
                  <a:srgbClr val="000000"/>
                </a:solidFill>
                <a:latin typeface="Segoe UI"/>
                <a:ea typeface="Segoe UI"/>
                <a:cs typeface="Segoe UI"/>
              </a:rPr>
            </a:br>
            <a:r>
              <a:rPr lang="ru-RU" sz="1200" b="0" i="0" u="none" strike="noStrike" cap="none" spc="0" dirty="0">
                <a:solidFill>
                  <a:srgbClr val="000000"/>
                </a:solidFill>
                <a:latin typeface="Segoe UI"/>
                <a:ea typeface="Segoe UI"/>
                <a:cs typeface="Segoe UI"/>
              </a:rPr>
              <a:t>(x64, 20 ядер, ~ 3 ГГц, до 8 процессоров)</a:t>
            </a:r>
            <a:endParaRPr lang="ru-RU" sz="1200" b="0" strike="noStrike" spc="0" dirty="0">
              <a:solidFill>
                <a:srgbClr val="000000"/>
              </a:solidFill>
              <a:latin typeface="Segoe UI"/>
              <a:ea typeface="Segoe UI"/>
              <a:cs typeface="Segoe UI"/>
            </a:endParaRPr>
          </a:p>
          <a:p>
            <a:pPr marL="305907" indent="-305907">
              <a:lnSpc>
                <a:spcPct val="90000"/>
              </a:lnSpc>
              <a:spcBef>
                <a:spcPts val="1415"/>
              </a:spcBef>
              <a:buAutoNum type="arabicPeriod"/>
              <a:defRPr/>
            </a:pPr>
            <a:r>
              <a:rPr lang="ru-RU" sz="1200" b="0" i="0" u="none" strike="noStrike" cap="none" spc="0" dirty="0">
                <a:solidFill>
                  <a:srgbClr val="000000"/>
                </a:solidFill>
                <a:latin typeface="Segoe UI"/>
                <a:ea typeface="Segoe UI"/>
                <a:cs typeface="Segoe UI"/>
              </a:rPr>
              <a:t>Оперативная память DDR4 ~ 512-2048 Гб</a:t>
            </a:r>
            <a:endParaRPr lang="ru-RU" sz="1200" b="0" strike="noStrike" spc="0" dirty="0">
              <a:solidFill>
                <a:srgbClr val="000000"/>
              </a:solidFill>
              <a:latin typeface="Segoe UI"/>
              <a:ea typeface="Segoe UI"/>
              <a:cs typeface="Segoe UI"/>
            </a:endParaRPr>
          </a:p>
          <a:p>
            <a:pPr marL="305907" indent="-305907">
              <a:lnSpc>
                <a:spcPct val="90000"/>
              </a:lnSpc>
              <a:spcBef>
                <a:spcPts val="1415"/>
              </a:spcBef>
              <a:buAutoNum type="arabicPeriod"/>
              <a:defRPr/>
            </a:pPr>
            <a:r>
              <a:rPr lang="ru-RU" sz="1200" b="0" i="0" u="none" strike="noStrike" cap="none" spc="0" dirty="0">
                <a:solidFill>
                  <a:srgbClr val="000000"/>
                </a:solidFill>
                <a:latin typeface="Segoe UI"/>
                <a:ea typeface="Segoe UI"/>
                <a:cs typeface="Segoe UI"/>
              </a:rPr>
              <a:t>Дисковый накопитель ~ 10-100Тб (HDD/SSD)</a:t>
            </a:r>
          </a:p>
          <a:p>
            <a:pPr marL="305907" indent="-305907">
              <a:lnSpc>
                <a:spcPct val="90000"/>
              </a:lnSpc>
              <a:spcBef>
                <a:spcPts val="1415"/>
              </a:spcBef>
              <a:buAutoNum type="arabicPeriod"/>
              <a:defRPr/>
            </a:pPr>
            <a:r>
              <a:rPr lang="ru-RU" sz="1200" b="0" i="0" u="none" strike="noStrike" cap="none" spc="0" dirty="0">
                <a:solidFill>
                  <a:srgbClr val="000000"/>
                </a:solidFill>
                <a:latin typeface="Segoe UI"/>
                <a:ea typeface="Segoe UI"/>
                <a:cs typeface="Segoe UI"/>
              </a:rPr>
              <a:t>Операционная система Linux Server CLI (</a:t>
            </a:r>
            <a:r>
              <a:rPr lang="ru-RU" sz="1200" b="0" i="0" u="none" strike="noStrike" cap="none" spc="0" dirty="0" err="1">
                <a:solidFill>
                  <a:srgbClr val="000000"/>
                </a:solidFill>
                <a:latin typeface="Segoe UI"/>
                <a:ea typeface="Segoe UI"/>
                <a:cs typeface="Segoe UI"/>
              </a:rPr>
              <a:t>Debian</a:t>
            </a:r>
            <a:r>
              <a:rPr lang="ru-RU" sz="1200" b="0" i="0" u="none" strike="noStrike" cap="none" spc="0" dirty="0">
                <a:solidFill>
                  <a:srgbClr val="000000"/>
                </a:solidFill>
                <a:latin typeface="Segoe UI"/>
                <a:ea typeface="Segoe UI"/>
                <a:cs typeface="Segoe UI"/>
              </a:rPr>
              <a:t> / </a:t>
            </a:r>
            <a:r>
              <a:rPr lang="ru-RU" sz="1200" b="0" i="0" u="none" strike="noStrike" cap="none" spc="0" dirty="0" err="1">
                <a:solidFill>
                  <a:srgbClr val="000000"/>
                </a:solidFill>
                <a:latin typeface="Segoe UI"/>
                <a:ea typeface="Segoe UI"/>
                <a:cs typeface="Segoe UI"/>
              </a:rPr>
              <a:t>CentOS</a:t>
            </a:r>
            <a:r>
              <a:rPr lang="ru-RU" sz="1200" b="0" i="0" u="none" strike="noStrike" cap="none" spc="0" dirty="0">
                <a:solidFill>
                  <a:srgbClr val="000000"/>
                </a:solidFill>
                <a:latin typeface="Segoe UI"/>
                <a:ea typeface="Segoe UI"/>
                <a:cs typeface="Segoe UI"/>
              </a:rPr>
              <a:t> / Red Hat)</a:t>
            </a:r>
          </a:p>
          <a:p>
            <a:pPr marL="0" indent="0">
              <a:lnSpc>
                <a:spcPct val="90000"/>
              </a:lnSpc>
              <a:spcBef>
                <a:spcPts val="1415"/>
              </a:spcBef>
              <a:buNone/>
              <a:defRPr/>
            </a:pPr>
            <a:endParaRPr lang="ru-RU" sz="1200" b="0" i="0" u="none" strike="noStrike" cap="none" spc="0" dirty="0">
              <a:solidFill>
                <a:srgbClr val="000000"/>
              </a:solidFill>
              <a:latin typeface="Segoe UI"/>
              <a:ea typeface="Segoe UI"/>
              <a:cs typeface="Segoe UI"/>
            </a:endParaRPr>
          </a:p>
          <a:p>
            <a:pPr>
              <a:lnSpc>
                <a:spcPct val="90000"/>
              </a:lnSpc>
              <a:spcBef>
                <a:spcPts val="1415"/>
              </a:spcBef>
              <a:buNone/>
              <a:defRPr/>
            </a:pPr>
            <a:r>
              <a:rPr lang="ru-RU" sz="1200" b="0" i="0" u="none" strike="noStrike" cap="none" spc="0" dirty="0">
                <a:solidFill>
                  <a:srgbClr val="000000"/>
                </a:solidFill>
                <a:latin typeface="Segoe UI"/>
                <a:ea typeface="Segoe UI"/>
                <a:cs typeface="Segoe UI"/>
              </a:rPr>
              <a:t>Сейчас наблюдается все больший переход от вычисления и хранения данных на локальных серверах в сторону обработки данных на облачных решениях с возможностью аренды оборудования и экономии места на производстве или в офисе.</a:t>
            </a:r>
          </a:p>
          <a:p>
            <a:pPr>
              <a:lnSpc>
                <a:spcPct val="90000"/>
              </a:lnSpc>
              <a:spcBef>
                <a:spcPts val="1415"/>
              </a:spcBef>
              <a:buNone/>
              <a:defRPr/>
            </a:pPr>
            <a:endParaRPr lang="ru-RU" sz="1200" b="0" strike="noStrike" spc="0" dirty="0">
              <a:solidFill>
                <a:srgbClr val="000000"/>
              </a:solidFill>
              <a:latin typeface="Segoe UI"/>
              <a:ea typeface="Segoe UI"/>
              <a:cs typeface="Segoe UI"/>
            </a:endParaRP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124</a:t>
            </a:fld>
            <a:endParaRPr lang="ru-RU"/>
          </a:p>
        </p:txBody>
      </p:sp>
    </p:spTree>
    <p:extLst>
      <p:ext uri="{BB962C8B-B14F-4D97-AF65-F5344CB8AC3E}">
        <p14:creationId xmlns:p14="http://schemas.microsoft.com/office/powerpoint/2010/main" val="96585572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4"/>
              </a:spcBef>
              <a:buNone/>
              <a:defRPr/>
            </a:pPr>
            <a:r>
              <a:rPr lang="ru-RU" sz="1200" b="1" strike="noStrike" spc="0" dirty="0">
                <a:solidFill>
                  <a:srgbClr val="000000"/>
                </a:solidFill>
                <a:latin typeface="Segoe UI"/>
                <a:ea typeface="Segoe UI"/>
                <a:cs typeface="Segoe UI"/>
              </a:rPr>
              <a:t>Центры обработки данных (ЦОД)</a:t>
            </a:r>
            <a:r>
              <a:rPr lang="ru-RU" sz="1200" b="0" strike="noStrike" spc="0" dirty="0">
                <a:solidFill>
                  <a:srgbClr val="000000"/>
                </a:solidFill>
                <a:latin typeface="Segoe UI"/>
                <a:ea typeface="Segoe UI"/>
                <a:cs typeface="Segoe UI"/>
              </a:rPr>
              <a:t> — </a:t>
            </a:r>
            <a:r>
              <a:rPr lang="ru-RU" sz="1200" b="0" i="0" u="none" strike="noStrike" cap="none" spc="0" dirty="0">
                <a:solidFill>
                  <a:srgbClr val="000000"/>
                </a:solidFill>
                <a:latin typeface="Segoe UI"/>
                <a:cs typeface="Segoe UI"/>
              </a:rPr>
              <a:t>это специализированное здание или помещение, в котором компания размещает серверное и сетевое оборудование с последующим подключением клиентов к сети.</a:t>
            </a:r>
          </a:p>
          <a:p>
            <a:pPr>
              <a:lnSpc>
                <a:spcPct val="90000"/>
              </a:lnSpc>
              <a:spcBef>
                <a:spcPts val="1414"/>
              </a:spcBef>
              <a:buNone/>
              <a:defRPr/>
            </a:pPr>
            <a:r>
              <a:rPr lang="ru-RU" sz="1200" b="0" i="0" u="none" strike="noStrike" cap="none" spc="0" dirty="0">
                <a:solidFill>
                  <a:srgbClr val="000000"/>
                </a:solidFill>
                <a:latin typeface="Segoe UI"/>
                <a:cs typeface="Segoe UI"/>
              </a:rPr>
              <a:t>Функции ЦОД — обеспечить стабильную и безотказную работу размещённого в нём оборудования. </a:t>
            </a:r>
          </a:p>
          <a:p>
            <a:pPr>
              <a:lnSpc>
                <a:spcPct val="90000"/>
              </a:lnSpc>
              <a:spcBef>
                <a:spcPts val="1414"/>
              </a:spcBef>
              <a:buNone/>
              <a:defRPr/>
            </a:pPr>
            <a:r>
              <a:rPr lang="ru-RU" sz="1200" b="0" i="0" u="none" strike="noStrike" cap="none" spc="0" dirty="0">
                <a:solidFill>
                  <a:srgbClr val="000000"/>
                </a:solidFill>
                <a:latin typeface="Segoe UI"/>
                <a:cs typeface="Segoe UI"/>
              </a:rPr>
              <a:t>Кроме этого, любой дата-центр предоставляет защищённые каналы связи, по которым происходит обмен данными.</a:t>
            </a:r>
            <a:endParaRPr lang="ru-RU" sz="1200" b="0" strike="noStrike" spc="0" dirty="0">
              <a:solidFill>
                <a:srgbClr val="000000"/>
              </a:solidFill>
              <a:latin typeface="Segoe UI"/>
              <a:ea typeface="Segoe UI"/>
              <a:cs typeface="Segoe UI"/>
            </a:endParaRPr>
          </a:p>
          <a:p>
            <a:pPr>
              <a:lnSpc>
                <a:spcPct val="90000"/>
              </a:lnSpc>
              <a:spcBef>
                <a:spcPts val="1414"/>
              </a:spcBef>
              <a:buNone/>
              <a:defRPr/>
            </a:pPr>
            <a:r>
              <a:rPr lang="ru-RU" sz="1200" b="0" strike="noStrike" spc="0" dirty="0">
                <a:solidFill>
                  <a:srgbClr val="000000"/>
                </a:solidFill>
                <a:latin typeface="Segoe UI"/>
                <a:ea typeface="Segoe UI"/>
                <a:cs typeface="Segoe UI"/>
              </a:rPr>
              <a:t>ЦОД обслуживает корпоративных клиентов и обеспечивает их ресурсами для вычислений и организации бизнеса</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125</a:t>
            </a:fld>
            <a:endParaRPr lang="ru-RU"/>
          </a:p>
        </p:txBody>
      </p:sp>
    </p:spTree>
    <p:extLst>
      <p:ext uri="{BB962C8B-B14F-4D97-AF65-F5344CB8AC3E}">
        <p14:creationId xmlns:p14="http://schemas.microsoft.com/office/powerpoint/2010/main" val="30679453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lgn="l" rtl="0" eaLnBrk="1" fontAlgn="t" latinLnBrk="0" hangingPunct="1">
              <a:spcBef>
                <a:spcPts val="0"/>
              </a:spcBef>
              <a:spcAft>
                <a:spcPts val="0"/>
              </a:spcAft>
            </a:pPr>
            <a:r>
              <a:rPr lang="ru-RU" sz="1800" b="1" i="0" u="none" strike="noStrike" kern="1200" dirty="0">
                <a:solidFill>
                  <a:srgbClr val="FFFFFF"/>
                </a:solidFill>
                <a:effectLst/>
                <a:latin typeface="Arial" panose="020B0604020202020204" pitchFamily="34" charset="0"/>
                <a:ea typeface="DejaVu Sans"/>
                <a:cs typeface="DejaVu Sans"/>
              </a:rPr>
              <a:t>Разберем </a:t>
            </a:r>
          </a:p>
          <a:p>
            <a:pPr marL="0" algn="l" rtl="0" eaLnBrk="1" fontAlgn="t" latinLnBrk="0" hangingPunct="1">
              <a:spcBef>
                <a:spcPts val="0"/>
              </a:spcBef>
              <a:spcAft>
                <a:spcPts val="0"/>
              </a:spcAft>
            </a:pPr>
            <a:r>
              <a:rPr lang="ru-RU" sz="1800" b="1" i="0" u="none" strike="noStrike" kern="1200" dirty="0">
                <a:solidFill>
                  <a:srgbClr val="FFFFFF"/>
                </a:solidFill>
                <a:effectLst/>
                <a:latin typeface="Arial" panose="020B0604020202020204" pitchFamily="34" charset="0"/>
                <a:ea typeface="DejaVu Sans"/>
                <a:cs typeface="DejaVu Sans"/>
              </a:rPr>
              <a:t>Уровень качества</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1" i="0" u="none" strike="noStrike" kern="1200" dirty="0">
                <a:solidFill>
                  <a:srgbClr val="FFFFFF"/>
                </a:solidFill>
                <a:effectLst/>
                <a:latin typeface="Arial" panose="020B0604020202020204" pitchFamily="34" charset="0"/>
                <a:ea typeface="DejaVu Sans"/>
                <a:cs typeface="DejaVu Sans"/>
              </a:rPr>
              <a:t>Особенности обеспечения </a:t>
            </a:r>
            <a:r>
              <a:rPr lang="ru-RU" sz="1800" b="1" i="0" u="none" strike="noStrike" kern="1200" dirty="0" err="1">
                <a:solidFill>
                  <a:srgbClr val="FFFFFF"/>
                </a:solidFill>
                <a:effectLst/>
                <a:latin typeface="Arial" panose="020B0604020202020204" pitchFamily="34" charset="0"/>
                <a:ea typeface="DejaVu Sans"/>
                <a:cs typeface="DejaVu Sans"/>
              </a:rPr>
              <a:t>вычилениями</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1" i="0" u="none" strike="noStrike" kern="1200" dirty="0">
                <a:solidFill>
                  <a:srgbClr val="FFFFFF"/>
                </a:solidFill>
                <a:effectLst/>
                <a:latin typeface="Arial" panose="020B0604020202020204" pitchFamily="34" charset="0"/>
                <a:ea typeface="DejaVu Sans"/>
                <a:cs typeface="DejaVu Sans"/>
              </a:rPr>
              <a:t>Отказоустойчивость в процентах и времени простоя</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0" i="0" u="none" strike="noStrike" kern="1200" dirty="0" err="1">
                <a:solidFill>
                  <a:srgbClr val="000000"/>
                </a:solidFill>
                <a:effectLst/>
                <a:latin typeface="Arial" panose="020B0604020202020204" pitchFamily="34" charset="0"/>
                <a:ea typeface="DejaVu Sans"/>
                <a:cs typeface="DejaVu Sans"/>
              </a:rPr>
              <a:t>Tier</a:t>
            </a:r>
            <a:r>
              <a:rPr lang="ru-RU" sz="1800" b="0" i="0" u="none" strike="noStrike" kern="1200" dirty="0">
                <a:solidFill>
                  <a:srgbClr val="000000"/>
                </a:solidFill>
                <a:effectLst/>
                <a:latin typeface="Arial" panose="020B0604020202020204" pitchFamily="34" charset="0"/>
                <a:ea typeface="DejaVu Sans"/>
                <a:cs typeface="DejaVu Sans"/>
              </a:rPr>
              <a:t> 1</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В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случае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отказов</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работа</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ЦОД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прерывается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Не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предусмотрено</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обязательное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использование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источников</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бесперебойного</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питания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и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возможность</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резервирования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данных</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0" i="0" u="none" strike="noStrike" kern="1200" spc="0" dirty="0">
                <a:solidFill>
                  <a:srgbClr val="000000"/>
                </a:solidFill>
                <a:effectLst/>
                <a:latin typeface="Arial" panose="020B0604020202020204" pitchFamily="34" charset="0"/>
                <a:ea typeface="DejaVu Sans"/>
                <a:cs typeface="Arial" panose="020B0604020202020204" pitchFamily="34" charset="0"/>
              </a:rPr>
              <a:t>Уровень доступности ЦОД такого уровня составляет </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99,67%</a:t>
            </a:r>
            <a:r>
              <a:rPr lang="ru-RU" sz="1800" b="0" i="0" u="none" strike="noStrike" kern="1200" spc="0" dirty="0">
                <a:solidFill>
                  <a:srgbClr val="000000"/>
                </a:solidFill>
                <a:effectLst/>
                <a:latin typeface="Arial" panose="020B0604020202020204" pitchFamily="34" charset="0"/>
                <a:ea typeface="DejaVu Sans"/>
                <a:cs typeface="Arial" panose="020B0604020202020204" pitchFamily="34" charset="0"/>
              </a:rPr>
              <a:t>, что эквивалентно 28 часам реального времени простоя в год</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spc="0" dirty="0">
                <a:solidFill>
                  <a:srgbClr val="000000"/>
                </a:solidFill>
                <a:effectLst/>
                <a:latin typeface="Arial" panose="020B0604020202020204" pitchFamily="34" charset="0"/>
                <a:ea typeface="DejaVu Sans"/>
                <a:cs typeface="DejaVu Sans"/>
              </a:rPr>
              <a:t>Tier 2</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Предусматривает</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улучшенные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условия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размещения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оборудования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резервные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источники</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электроснабжения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фальшполы</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избыточные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системные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ресурсы</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улучшенные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системы</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охлаждения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0" i="0" u="none" strike="noStrike" kern="1200" spc="0" dirty="0">
                <a:solidFill>
                  <a:srgbClr val="000000"/>
                </a:solidFill>
                <a:effectLst/>
                <a:latin typeface="Arial" panose="020B0604020202020204" pitchFamily="34" charset="0"/>
                <a:ea typeface="DejaVu Sans"/>
                <a:cs typeface="Arial" panose="020B0604020202020204" pitchFamily="34" charset="0"/>
              </a:rPr>
              <a:t>Уровень доступности ЦОД такого уровня составляет </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99,</a:t>
            </a:r>
            <a:r>
              <a:rPr lang="ru-RU" sz="1800" b="0" i="0" u="none" strike="noStrike" kern="1200" spc="0" dirty="0">
                <a:solidFill>
                  <a:srgbClr val="000000"/>
                </a:solidFill>
                <a:effectLst/>
                <a:latin typeface="Arial" panose="020B0604020202020204" pitchFamily="34" charset="0"/>
                <a:ea typeface="DejaVu Sans"/>
                <a:cs typeface="Arial" panose="020B0604020202020204" pitchFamily="34" charset="0"/>
              </a:rPr>
              <a:t>75</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a:t>
            </a:r>
            <a:r>
              <a:rPr lang="ru-RU" sz="1800" b="0" i="0" u="none" strike="noStrike" kern="1200" spc="0" dirty="0">
                <a:solidFill>
                  <a:srgbClr val="000000"/>
                </a:solidFill>
                <a:effectLst/>
                <a:latin typeface="Arial" panose="020B0604020202020204" pitchFamily="34" charset="0"/>
                <a:ea typeface="DejaVu Sans"/>
                <a:cs typeface="Arial" panose="020B0604020202020204" pitchFamily="34" charset="0"/>
              </a:rPr>
              <a:t>, что эквивалентно 21 часу реального времени простоя в год </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spc="0" dirty="0">
                <a:solidFill>
                  <a:srgbClr val="000000"/>
                </a:solidFill>
                <a:effectLst/>
                <a:latin typeface="Arial" panose="020B0604020202020204" pitchFamily="34" charset="0"/>
                <a:ea typeface="DejaVu Sans"/>
                <a:cs typeface="DejaVu Sans"/>
              </a:rPr>
              <a:t>Tier 3</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Не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нужно</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останавливать</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для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ремонта</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и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профилактических</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работ</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Для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соответствия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Tier 3 ЦОД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должен</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иметь</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полное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резервирование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всех</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систем</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жизнеобеспечения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0" i="0" u="none" strike="noStrike" kern="1200" spc="0" dirty="0">
                <a:solidFill>
                  <a:srgbClr val="000000"/>
                </a:solidFill>
                <a:effectLst/>
                <a:latin typeface="Arial" panose="020B0604020202020204" pitchFamily="34" charset="0"/>
                <a:ea typeface="DejaVu Sans"/>
                <a:cs typeface="Arial" panose="020B0604020202020204" pitchFamily="34" charset="0"/>
              </a:rPr>
              <a:t>Уровень доступности ЦОД такого уровня составляет </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99,98%</a:t>
            </a:r>
            <a:r>
              <a:rPr lang="ru-RU" sz="1800" b="0" i="0" u="none" strike="noStrike" kern="1200" spc="0" dirty="0">
                <a:solidFill>
                  <a:srgbClr val="000000"/>
                </a:solidFill>
                <a:effectLst/>
                <a:latin typeface="Arial" panose="020B0604020202020204" pitchFamily="34" charset="0"/>
                <a:ea typeface="DejaVu Sans"/>
                <a:cs typeface="Arial" panose="020B0604020202020204" pitchFamily="34" charset="0"/>
              </a:rPr>
              <a:t>, что эквивалентно 1 часу и 40 минут реального времени</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spc="0" dirty="0">
                <a:solidFill>
                  <a:srgbClr val="000000"/>
                </a:solidFill>
                <a:effectLst/>
                <a:latin typeface="Arial" panose="020B0604020202020204" pitchFamily="34" charset="0"/>
                <a:ea typeface="DejaVu Sans"/>
                <a:cs typeface="DejaVu Sans"/>
              </a:rPr>
              <a:t>Tier 4</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0" i="0" u="none" strike="noStrike" kern="1200" dirty="0">
                <a:solidFill>
                  <a:srgbClr val="000000"/>
                </a:solidFill>
                <a:effectLst/>
                <a:latin typeface="Arial" panose="020B0604020202020204" pitchFamily="34" charset="0"/>
                <a:ea typeface="DejaVu Sans"/>
                <a:cs typeface="DejaVu Sans"/>
              </a:rPr>
              <a:t>В</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требования</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этого</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стандарта</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входит</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двойное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резервирование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и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полное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дублирование</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всей</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 </a:t>
            </a:r>
            <a:r>
              <a:rPr lang="en-US" sz="1800" b="0" i="0" u="none" strike="noStrike" kern="1200" spc="0" dirty="0" err="1">
                <a:solidFill>
                  <a:srgbClr val="000000"/>
                </a:solidFill>
                <a:effectLst/>
                <a:latin typeface="Arial" panose="020B0604020202020204" pitchFamily="34" charset="0"/>
                <a:ea typeface="DejaVu Sans"/>
                <a:cs typeface="Arial" panose="020B0604020202020204" pitchFamily="34" charset="0"/>
              </a:rPr>
              <a:t>системы</a:t>
            </a: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a:t>
            </a: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kern="1200" spc="0" dirty="0">
                <a:solidFill>
                  <a:srgbClr val="000000"/>
                </a:solidFill>
                <a:effectLst/>
                <a:latin typeface="Arial" panose="020B0604020202020204" pitchFamily="34" charset="0"/>
                <a:ea typeface="DejaVu Sans"/>
                <a:cs typeface="Arial" panose="020B0604020202020204" pitchFamily="34" charset="0"/>
              </a:rPr>
              <a:t>99,99%</a:t>
            </a:r>
            <a:r>
              <a:rPr lang="ru-RU" sz="1800" b="0" i="0" u="none" strike="noStrike" kern="1200" spc="0" dirty="0">
                <a:solidFill>
                  <a:srgbClr val="000000"/>
                </a:solidFill>
                <a:effectLst/>
                <a:latin typeface="Arial" panose="020B0604020202020204" pitchFamily="34" charset="0"/>
                <a:ea typeface="DejaVu Sans"/>
                <a:cs typeface="Arial" panose="020B0604020202020204" pitchFamily="34" charset="0"/>
              </a:rPr>
              <a:t> -  в таком случае простой составляет 52 минуты в год реального времени</a:t>
            </a:r>
            <a:endParaRPr lang="ru-RU" sz="1800" b="0" i="0" u="none" strike="noStrike" dirty="0">
              <a:effectLst/>
              <a:latin typeface="Arial" panose="020B0604020202020204" pitchFamily="34" charset="0"/>
            </a:endParaRPr>
          </a:p>
        </p:txBody>
      </p:sp>
      <p:sp>
        <p:nvSpPr>
          <p:cNvPr id="4" name="Номер слайда 3"/>
          <p:cNvSpPr>
            <a:spLocks noGrp="1"/>
          </p:cNvSpPr>
          <p:nvPr>
            <p:ph type="sldNum" sz="quarter" idx="5"/>
          </p:nvPr>
        </p:nvSpPr>
        <p:spPr/>
        <p:txBody>
          <a:bodyPr/>
          <a:lstStyle/>
          <a:p>
            <a:fld id="{DF4ECBE7-4487-4615-A10C-5FECAADA1E8C}" type="slidenum">
              <a:rPr lang="ru-RU" smtClean="0"/>
              <a:t>126</a:t>
            </a:fld>
            <a:endParaRPr lang="ru-RU"/>
          </a:p>
        </p:txBody>
      </p:sp>
    </p:spTree>
    <p:extLst>
      <p:ext uri="{BB962C8B-B14F-4D97-AF65-F5344CB8AC3E}">
        <p14:creationId xmlns:p14="http://schemas.microsoft.com/office/powerpoint/2010/main" val="301586438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ЦОД является местом размещения вычислительных устройств в стойках, соединенных коммутаторами. </a:t>
            </a: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Каждая стойка состоит из нескольких узлов – серверных компьютеров, также объединенных в локальную сеть передачи данных.</a:t>
            </a: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Каждый узел обладает своей операционной системой для обеспечения работы внутренних компонентов.</a:t>
            </a: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Узлы в стойке связаны между собой посредством систем виртуализации общей операционной системы и динамического выделения места на устройствах хранения и ресурсов вычисления, что позволяет обрабатывать большие объемы данных корпоративных клиентов.</a:t>
            </a: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Управление ЦОД осуществляется как на физическом, так и на программном уровне, вследствие чего возможен максимальный контроль для доступа к данным.</a:t>
            </a: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Доступ внешних пользователей осуществляется посредством различных интерфейсов удаленного доступа, главным образом посредством протокола безопасного соединения </a:t>
            </a:r>
            <a:r>
              <a:rPr lang="en-US" sz="1800" b="0" i="0" u="none" strike="noStrike" dirty="0">
                <a:effectLst/>
                <a:latin typeface="Arial" panose="020B0604020202020204" pitchFamily="34" charset="0"/>
              </a:rPr>
              <a:t>SSH. </a:t>
            </a:r>
            <a:br>
              <a:rPr lang="en-US" sz="1800" b="0" i="0" u="none" strike="noStrike" dirty="0">
                <a:effectLst/>
                <a:latin typeface="Arial" panose="020B0604020202020204" pitchFamily="34" charset="0"/>
              </a:rPr>
            </a:br>
            <a:r>
              <a:rPr lang="ru-RU" sz="1800" b="0" i="0" u="none" strike="noStrike" dirty="0">
                <a:effectLst/>
                <a:latin typeface="Arial" panose="020B0604020202020204" pitchFamily="34" charset="0"/>
              </a:rPr>
              <a:t>Доступ к данным обеспечивается из специальной </a:t>
            </a:r>
            <a:r>
              <a:rPr lang="ru-RU" sz="1800" b="0" i="0" u="none" strike="noStrike" dirty="0" err="1">
                <a:effectLst/>
                <a:latin typeface="Arial" panose="020B0604020202020204" pitchFamily="34" charset="0"/>
              </a:rPr>
              <a:t>виртуализированной</a:t>
            </a:r>
            <a:r>
              <a:rPr lang="ru-RU" sz="1800" b="0" i="0" u="none" strike="noStrike" dirty="0">
                <a:effectLst/>
                <a:latin typeface="Arial" panose="020B0604020202020204" pitchFamily="34" charset="0"/>
              </a:rPr>
              <a:t> кластерной системы, объединяющей несколько устройств.</a:t>
            </a:r>
          </a:p>
          <a:p>
            <a:pPr marL="0" algn="l" rtl="0" eaLnBrk="1" fontAlgn="t" latinLnBrk="0" hangingPunct="1">
              <a:spcBef>
                <a:spcPts val="0"/>
              </a:spcBef>
              <a:spcAft>
                <a:spcPts val="0"/>
              </a:spcAft>
            </a:pP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lang="ru-RU" sz="1800" b="0" i="0" u="none" strike="noStrike" dirty="0">
              <a:effectLst/>
              <a:latin typeface="Arial" panose="020B0604020202020204" pitchFamily="34" charset="0"/>
            </a:endParaRPr>
          </a:p>
        </p:txBody>
      </p:sp>
      <p:sp>
        <p:nvSpPr>
          <p:cNvPr id="4" name="Номер слайда 3"/>
          <p:cNvSpPr>
            <a:spLocks noGrp="1"/>
          </p:cNvSpPr>
          <p:nvPr>
            <p:ph type="sldNum" sz="quarter" idx="5"/>
          </p:nvPr>
        </p:nvSpPr>
        <p:spPr/>
        <p:txBody>
          <a:bodyPr/>
          <a:lstStyle/>
          <a:p>
            <a:fld id="{DF4ECBE7-4487-4615-A10C-5FECAADA1E8C}" type="slidenum">
              <a:rPr lang="ru-RU" smtClean="0"/>
              <a:t>127</a:t>
            </a:fld>
            <a:endParaRPr lang="ru-RU"/>
          </a:p>
        </p:txBody>
      </p:sp>
    </p:spTree>
    <p:extLst>
      <p:ext uri="{BB962C8B-B14F-4D97-AF65-F5344CB8AC3E}">
        <p14:creationId xmlns:p14="http://schemas.microsoft.com/office/powerpoint/2010/main" val="337896832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5"/>
              </a:spcBef>
              <a:buNone/>
              <a:defRPr/>
            </a:pPr>
            <a:r>
              <a:rPr lang="ru-RU" sz="1800" b="0" strike="noStrike" spc="0" dirty="0">
                <a:solidFill>
                  <a:srgbClr val="000000"/>
                </a:solidFill>
                <a:latin typeface="Segoe UI"/>
                <a:ea typeface="Segoe UI"/>
                <a:cs typeface="Segoe UI"/>
              </a:rPr>
              <a:t>Операторы дата-центров и облачные сервисы на коммерческой основе предоставляют ресурсы для развертывания вычислений или платформ для обработки данных</a:t>
            </a:r>
          </a:p>
          <a:p>
            <a:pPr>
              <a:lnSpc>
                <a:spcPct val="90000"/>
              </a:lnSpc>
              <a:spcBef>
                <a:spcPts val="1415"/>
              </a:spcBef>
              <a:buNone/>
              <a:defRPr/>
            </a:pPr>
            <a:endParaRPr lang="ru-RU" sz="1800" b="0" strike="noStrike" spc="0" dirty="0">
              <a:solidFill>
                <a:srgbClr val="000000"/>
              </a:solidFill>
              <a:latin typeface="Segoe UI"/>
              <a:ea typeface="Segoe UI"/>
              <a:cs typeface="Segoe UI"/>
            </a:endParaRPr>
          </a:p>
          <a:p>
            <a:pPr>
              <a:lnSpc>
                <a:spcPct val="90000"/>
              </a:lnSpc>
              <a:spcBef>
                <a:spcPts val="1415"/>
              </a:spcBef>
              <a:buNone/>
              <a:defRPr/>
            </a:pPr>
            <a:r>
              <a:rPr lang="ru-RU" sz="1800" b="0" strike="noStrike" spc="0" dirty="0">
                <a:solidFill>
                  <a:srgbClr val="000000"/>
                </a:solidFill>
                <a:latin typeface="Segoe UI"/>
                <a:ea typeface="Segoe UI"/>
                <a:cs typeface="Segoe UI"/>
              </a:rPr>
              <a:t>Дата-центры предлагают десятки тысяч стоек для нужд бизнеса и других отраслей экономики.</a:t>
            </a:r>
          </a:p>
          <a:p>
            <a:pPr>
              <a:lnSpc>
                <a:spcPct val="90000"/>
              </a:lnSpc>
              <a:spcBef>
                <a:spcPts val="1415"/>
              </a:spcBef>
              <a:buNone/>
              <a:defRPr/>
            </a:pPr>
            <a:endParaRPr lang="ru-RU" sz="1800" b="0" strike="noStrike" spc="0" dirty="0">
              <a:solidFill>
                <a:srgbClr val="000000"/>
              </a:solidFill>
              <a:latin typeface="Segoe UI"/>
              <a:ea typeface="Segoe UI"/>
              <a:cs typeface="Segoe UI"/>
            </a:endParaRPr>
          </a:p>
          <a:p>
            <a:pPr>
              <a:lnSpc>
                <a:spcPct val="90000"/>
              </a:lnSpc>
              <a:spcBef>
                <a:spcPts val="1415"/>
              </a:spcBef>
              <a:buNone/>
              <a:defRPr/>
            </a:pPr>
            <a:r>
              <a:rPr lang="ru-RU" sz="1800" b="0" strike="noStrike" spc="0" dirty="0">
                <a:solidFill>
                  <a:srgbClr val="000000"/>
                </a:solidFill>
                <a:latin typeface="Segoe UI"/>
                <a:ea typeface="Segoe UI"/>
                <a:cs typeface="Segoe UI"/>
              </a:rPr>
              <a:t>В РФ функционируют 4-5 крупнейших оператора дата-центров и до десятка крупнейших облачных сервисов у которых напрямую можно развернуть облачные сервисы вычислений.</a:t>
            </a:r>
            <a:endParaRPr lang="ru-RU" sz="1800" b="0" i="0" u="none" strike="noStrike" spc="0" dirty="0">
              <a:solidFill>
                <a:srgbClr val="000000"/>
              </a:solidFill>
              <a:effectLst/>
              <a:latin typeface="Arial" panose="020B0604020202020204" pitchFamily="34" charset="0"/>
              <a:ea typeface="Segoe UI"/>
              <a:cs typeface="Segoe UI"/>
            </a:endParaRPr>
          </a:p>
          <a:p>
            <a:pPr>
              <a:lnSpc>
                <a:spcPct val="90000"/>
              </a:lnSpc>
              <a:spcBef>
                <a:spcPts val="1415"/>
              </a:spcBef>
              <a:buNone/>
              <a:defRPr/>
            </a:pPr>
            <a:r>
              <a:rPr lang="ru-RU" sz="1800" b="0" i="0" u="none" strike="noStrike" spc="0" dirty="0">
                <a:solidFill>
                  <a:srgbClr val="000000"/>
                </a:solidFill>
                <a:effectLst/>
                <a:latin typeface="Arial" panose="020B0604020202020204" pitchFamily="34" charset="0"/>
                <a:ea typeface="Segoe UI"/>
                <a:cs typeface="Segoe UI"/>
              </a:rPr>
              <a:t>Среди главных: </a:t>
            </a:r>
            <a:r>
              <a:rPr lang="en-US" sz="1800" b="0" i="0" u="none" strike="noStrike" spc="0" dirty="0" err="1">
                <a:solidFill>
                  <a:srgbClr val="000000"/>
                </a:solidFill>
                <a:effectLst/>
                <a:latin typeface="Arial" panose="020B0604020202020204" pitchFamily="34" charset="0"/>
                <a:ea typeface="Segoe UI"/>
                <a:cs typeface="Segoe UI"/>
              </a:rPr>
              <a:t>DataPro</a:t>
            </a:r>
            <a:r>
              <a:rPr lang="en-US" sz="1800" b="0" i="0" u="none" strike="noStrike" spc="0" dirty="0">
                <a:solidFill>
                  <a:srgbClr val="000000"/>
                </a:solidFill>
                <a:effectLst/>
                <a:latin typeface="Arial" panose="020B0604020202020204" pitchFamily="34" charset="0"/>
                <a:ea typeface="Segoe UI"/>
                <a:cs typeface="Segoe UI"/>
              </a:rPr>
              <a:t> – </a:t>
            </a:r>
            <a:r>
              <a:rPr lang="ru-RU" sz="1800" b="0" i="0" u="none" strike="noStrike" spc="0" dirty="0">
                <a:solidFill>
                  <a:srgbClr val="000000"/>
                </a:solidFill>
                <a:effectLst/>
                <a:latin typeface="Arial" panose="020B0604020202020204" pitchFamily="34" charset="0"/>
                <a:ea typeface="Segoe UI"/>
                <a:cs typeface="Segoe UI"/>
              </a:rPr>
              <a:t>крупнейший </a:t>
            </a:r>
            <a:r>
              <a:rPr lang="en-US" sz="1800" b="0" i="0" u="none" strike="noStrike" spc="0" dirty="0">
                <a:solidFill>
                  <a:srgbClr val="000000"/>
                </a:solidFill>
                <a:effectLst/>
                <a:latin typeface="Arial" panose="020B0604020202020204" pitchFamily="34" charset="0"/>
                <a:ea typeface="Segoe UI"/>
                <a:cs typeface="Segoe UI"/>
              </a:rPr>
              <a:t>IT </a:t>
            </a:r>
            <a:r>
              <a:rPr lang="ru-RU" sz="1800" b="0" i="0" u="none" strike="noStrike" spc="0" dirty="0">
                <a:solidFill>
                  <a:srgbClr val="000000"/>
                </a:solidFill>
                <a:effectLst/>
                <a:latin typeface="Arial" panose="020B0604020202020204" pitchFamily="34" charset="0"/>
                <a:ea typeface="Segoe UI"/>
                <a:cs typeface="Segoe UI"/>
              </a:rPr>
              <a:t>провайдер в России</a:t>
            </a:r>
          </a:p>
          <a:p>
            <a:pPr>
              <a:lnSpc>
                <a:spcPct val="90000"/>
              </a:lnSpc>
              <a:spcBef>
                <a:spcPts val="1415"/>
              </a:spcBef>
              <a:buNone/>
              <a:defRPr/>
            </a:pPr>
            <a:r>
              <a:rPr lang="ru-RU" sz="1800" b="0" i="0" u="none" strike="noStrike" spc="0" dirty="0">
                <a:solidFill>
                  <a:srgbClr val="000000"/>
                </a:solidFill>
                <a:effectLst/>
                <a:latin typeface="Arial" panose="020B0604020202020204" pitchFamily="34" charset="0"/>
                <a:ea typeface="Segoe UI"/>
                <a:cs typeface="Segoe UI"/>
              </a:rPr>
              <a:t>Также </a:t>
            </a:r>
            <a:r>
              <a:rPr lang="en-US" sz="1800" b="0" i="0" u="none" strike="noStrike" spc="0" dirty="0">
                <a:solidFill>
                  <a:srgbClr val="000000"/>
                </a:solidFill>
                <a:effectLst/>
                <a:latin typeface="Arial" panose="020B0604020202020204" pitchFamily="34" charset="0"/>
                <a:ea typeface="Segoe UI"/>
                <a:cs typeface="Segoe UI"/>
              </a:rPr>
              <a:t>SELECTEL</a:t>
            </a:r>
          </a:p>
          <a:p>
            <a:pPr>
              <a:lnSpc>
                <a:spcPct val="90000"/>
              </a:lnSpc>
              <a:spcBef>
                <a:spcPts val="1415"/>
              </a:spcBef>
              <a:buNone/>
              <a:defRPr/>
            </a:pPr>
            <a:r>
              <a:rPr lang="en-US" sz="1800" b="0" i="0" u="none" strike="noStrike" spc="0" dirty="0" err="1">
                <a:solidFill>
                  <a:srgbClr val="000000"/>
                </a:solidFill>
                <a:effectLst/>
                <a:latin typeface="Arial" panose="020B0604020202020204" pitchFamily="34" charset="0"/>
                <a:ea typeface="Segoe UI"/>
                <a:cs typeface="Segoe UI"/>
              </a:rPr>
              <a:t>YandexCloud</a:t>
            </a:r>
            <a:endParaRPr lang="en-US" sz="1800" b="0" i="0" u="none" strike="noStrike" spc="0" dirty="0">
              <a:solidFill>
                <a:srgbClr val="000000"/>
              </a:solidFill>
              <a:effectLst/>
              <a:latin typeface="Arial" panose="020B0604020202020204" pitchFamily="34" charset="0"/>
              <a:ea typeface="Segoe UI"/>
              <a:cs typeface="Segoe UI"/>
            </a:endParaRPr>
          </a:p>
          <a:p>
            <a:pPr>
              <a:lnSpc>
                <a:spcPct val="90000"/>
              </a:lnSpc>
              <a:spcBef>
                <a:spcPts val="1415"/>
              </a:spcBef>
              <a:buNone/>
              <a:defRPr/>
            </a:pPr>
            <a:r>
              <a:rPr lang="en-US" sz="1800" b="0" i="0" u="none" strike="noStrike" spc="0" dirty="0" err="1">
                <a:solidFill>
                  <a:srgbClr val="000000"/>
                </a:solidFill>
                <a:effectLst/>
                <a:latin typeface="Arial" panose="020B0604020202020204" pitchFamily="34" charset="0"/>
                <a:ea typeface="Segoe UI"/>
                <a:cs typeface="Segoe UI"/>
              </a:rPr>
              <a:t>SberCloud</a:t>
            </a:r>
            <a:endParaRPr lang="en-US" sz="1800" b="0" i="0" u="none" strike="noStrike" spc="0" dirty="0">
              <a:solidFill>
                <a:srgbClr val="000000"/>
              </a:solidFill>
              <a:effectLst/>
              <a:latin typeface="Arial" panose="020B0604020202020204" pitchFamily="34" charset="0"/>
              <a:ea typeface="Segoe UI"/>
              <a:cs typeface="Segoe UI"/>
            </a:endParaRPr>
          </a:p>
          <a:p>
            <a:pPr>
              <a:lnSpc>
                <a:spcPct val="90000"/>
              </a:lnSpc>
              <a:spcBef>
                <a:spcPts val="1415"/>
              </a:spcBef>
              <a:buNone/>
              <a:defRPr/>
            </a:pPr>
            <a:r>
              <a:rPr lang="en-US" sz="1800" b="0" i="0" u="none" strike="noStrike" spc="0" dirty="0" err="1">
                <a:solidFill>
                  <a:srgbClr val="000000"/>
                </a:solidFill>
                <a:effectLst/>
                <a:latin typeface="Arial" panose="020B0604020202020204" pitchFamily="34" charset="0"/>
                <a:ea typeface="Segoe UI"/>
                <a:cs typeface="Segoe UI"/>
              </a:rPr>
              <a:t>DataSpace</a:t>
            </a:r>
            <a:r>
              <a:rPr lang="en-US" sz="1800" b="0" i="0" u="none" strike="noStrike" spc="0" dirty="0">
                <a:solidFill>
                  <a:srgbClr val="000000"/>
                </a:solidFill>
                <a:effectLst/>
                <a:latin typeface="Arial" panose="020B0604020202020204" pitchFamily="34" charset="0"/>
                <a:ea typeface="Segoe UI"/>
                <a:cs typeface="Segoe UI"/>
              </a:rPr>
              <a:t> </a:t>
            </a:r>
            <a:r>
              <a:rPr lang="ru-RU" sz="1800" b="0" i="0" u="none" strike="noStrike" spc="0" dirty="0">
                <a:solidFill>
                  <a:srgbClr val="000000"/>
                </a:solidFill>
                <a:effectLst/>
                <a:latin typeface="Arial" panose="020B0604020202020204" pitchFamily="34" charset="0"/>
                <a:ea typeface="Segoe UI"/>
                <a:cs typeface="Segoe UI"/>
              </a:rPr>
              <a:t>и другие</a:t>
            </a:r>
            <a:endParaRPr lang="ru-RU" sz="1800" b="0" strike="noStrik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128</a:t>
            </a:fld>
            <a:endParaRPr lang="ru-RU"/>
          </a:p>
        </p:txBody>
      </p:sp>
    </p:spTree>
    <p:extLst>
      <p:ext uri="{BB962C8B-B14F-4D97-AF65-F5344CB8AC3E}">
        <p14:creationId xmlns:p14="http://schemas.microsoft.com/office/powerpoint/2010/main" val="3856433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В данном крайнем разделе мы кратко поговорим о том, какие операционные системы используются на персональных устройствах и серверных устройствах для корректной работы компонентов физической системы.</a:t>
            </a:r>
          </a:p>
        </p:txBody>
      </p:sp>
      <p:sp>
        <p:nvSpPr>
          <p:cNvPr id="4" name="Номер слайда 3"/>
          <p:cNvSpPr>
            <a:spLocks noGrp="1"/>
          </p:cNvSpPr>
          <p:nvPr>
            <p:ph type="sldNum" sz="quarter" idx="5"/>
          </p:nvPr>
        </p:nvSpPr>
        <p:spPr/>
        <p:txBody>
          <a:bodyPr/>
          <a:lstStyle/>
          <a:p>
            <a:fld id="{DF4ECBE7-4487-4615-A10C-5FECAADA1E8C}" type="slidenum">
              <a:rPr lang="ru-RU" smtClean="0"/>
              <a:t>129</a:t>
            </a:fld>
            <a:endParaRPr lang="ru-RU"/>
          </a:p>
        </p:txBody>
      </p:sp>
    </p:spTree>
    <p:extLst>
      <p:ext uri="{BB962C8B-B14F-4D97-AF65-F5344CB8AC3E}">
        <p14:creationId xmlns:p14="http://schemas.microsoft.com/office/powerpoint/2010/main" val="4000228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Далее мы вернемся к азам представления данных в вычислительной системе и вспомним каким образом числовые и символьные данные представляются в вычислительных устройствах.</a:t>
            </a:r>
          </a:p>
        </p:txBody>
      </p:sp>
      <p:sp>
        <p:nvSpPr>
          <p:cNvPr id="4" name="Номер слайда 3"/>
          <p:cNvSpPr>
            <a:spLocks noGrp="1"/>
          </p:cNvSpPr>
          <p:nvPr>
            <p:ph type="sldNum" sz="quarter" idx="5"/>
          </p:nvPr>
        </p:nvSpPr>
        <p:spPr/>
        <p:txBody>
          <a:bodyPr/>
          <a:lstStyle/>
          <a:p>
            <a:fld id="{DF4ECBE7-4487-4615-A10C-5FECAADA1E8C}" type="slidenum">
              <a:rPr lang="ru-RU" smtClean="0"/>
              <a:t>13</a:t>
            </a:fld>
            <a:endParaRPr lang="ru-RU"/>
          </a:p>
        </p:txBody>
      </p:sp>
    </p:spTree>
    <p:extLst>
      <p:ext uri="{BB962C8B-B14F-4D97-AF65-F5344CB8AC3E}">
        <p14:creationId xmlns:p14="http://schemas.microsoft.com/office/powerpoint/2010/main" val="36257134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Операционные системы для управления вычислительным устройством бывают различных видов, среди них:</a:t>
            </a: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1. Серверные ОС – обеспечивают высокую оптимизацию ресурсов вычислительной системы, фокусируясь на работе основных модулей вычислений в ядре ОС, и не обеспечивая пользователя графической оболочкой. Предназначены для пользовательских или коммерческих серверов, файловых серверов, а также систем, направленных на обработку данных. В основном популярные дистрибутивы серверных операционных систем базируются на файловой системе </a:t>
            </a:r>
            <a:r>
              <a:rPr lang="en-US" sz="1800" b="0" i="0" u="none" strike="noStrike" dirty="0">
                <a:effectLst/>
                <a:latin typeface="Arial" panose="020B0604020202020204" pitchFamily="34" charset="0"/>
              </a:rPr>
              <a:t>Linux, </a:t>
            </a:r>
            <a:r>
              <a:rPr lang="ru-RU" sz="1800" b="0" i="0" u="none" strike="noStrike" dirty="0">
                <a:effectLst/>
                <a:latin typeface="Arial" panose="020B0604020202020204" pitchFamily="34" charset="0"/>
              </a:rPr>
              <a:t>ввиду чего обладают мощными утилитами командной строки, позволяющими опытным пользователям и администраторам уверенно работать в системе без графического интерфейса</a:t>
            </a: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Среди популярных серверных ОС выделяют: </a:t>
            </a:r>
            <a:r>
              <a:rPr lang="en-US" sz="1800" b="0" i="0" u="none" strike="noStrike" dirty="0">
                <a:effectLst/>
                <a:latin typeface="Arial" panose="020B0604020202020204" pitchFamily="34" charset="0"/>
              </a:rPr>
              <a:t>Debian OS, CentOS, Red Hat</a:t>
            </a:r>
          </a:p>
          <a:p>
            <a:pPr marL="0" algn="l" rtl="0" eaLnBrk="1" fontAlgn="t" latinLnBrk="0" hangingPunct="1">
              <a:spcBef>
                <a:spcPts val="0"/>
              </a:spcBef>
              <a:spcAft>
                <a:spcPts val="0"/>
              </a:spcAft>
            </a:pP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2. Домашние или офисные операционные системы предназначены в основном для визуализации, отчетности, игр, и моделирования и т.д., то есть для производства и воспроизведения медиаконтента. В обработке больших данных также важно использовать и данные связанные с </a:t>
            </a:r>
            <a:r>
              <a:rPr lang="ru-RU" sz="1800" b="0" i="0" u="none" strike="noStrike" dirty="0" err="1">
                <a:effectLst/>
                <a:latin typeface="Arial" panose="020B0604020202020204" pitchFamily="34" charset="0"/>
              </a:rPr>
              <a:t>медиаформатом</a:t>
            </a:r>
            <a:r>
              <a:rPr lang="ru-RU" sz="1800" b="0" i="0" u="none" strike="noStrike" dirty="0">
                <a:effectLst/>
                <a:latin typeface="Arial" panose="020B0604020202020204" pitchFamily="34" charset="0"/>
              </a:rPr>
              <a:t>, поэтому офисные ОС также применяются в больших данных</a:t>
            </a: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Среди популярных ОС выделяют: </a:t>
            </a:r>
            <a:r>
              <a:rPr lang="en-US" sz="1800" b="0" i="0" u="none" strike="noStrike" dirty="0">
                <a:effectLst/>
                <a:latin typeface="Arial" panose="020B0604020202020204" pitchFamily="34" charset="0"/>
              </a:rPr>
              <a:t>Windows</a:t>
            </a:r>
            <a:r>
              <a:rPr lang="ru-RU" sz="1800" b="0" i="0" u="none" strike="noStrike" dirty="0">
                <a:effectLst/>
                <a:latin typeface="Arial" panose="020B0604020202020204" pitchFamily="34" charset="0"/>
              </a:rPr>
              <a:t>, </a:t>
            </a:r>
            <a:r>
              <a:rPr lang="en-US" sz="1800" b="0" i="0" u="none" strike="noStrike" dirty="0">
                <a:effectLst/>
                <a:latin typeface="Arial" panose="020B0604020202020204" pitchFamily="34" charset="0"/>
              </a:rPr>
              <a:t>MacOS, Ubuntu, Fedora, </a:t>
            </a:r>
            <a:r>
              <a:rPr lang="en-US" sz="1800" b="0" i="0" u="none" strike="noStrike" dirty="0" err="1">
                <a:effectLst/>
                <a:latin typeface="Arial" panose="020B0604020202020204" pitchFamily="34" charset="0"/>
              </a:rPr>
              <a:t>ArchLinux</a:t>
            </a:r>
            <a:r>
              <a:rPr lang="en-US" sz="1800" b="0" i="0" u="none" strike="noStrike" dirty="0">
                <a:effectLst/>
                <a:latin typeface="Arial" panose="020B0604020202020204" pitchFamily="34" charset="0"/>
              </a:rPr>
              <a:t> </a:t>
            </a:r>
            <a:r>
              <a:rPr lang="ru-RU" sz="1800" b="0" i="0" u="none" strike="noStrike" dirty="0">
                <a:effectLst/>
                <a:latin typeface="Arial" panose="020B0604020202020204" pitchFamily="34" charset="0"/>
              </a:rPr>
              <a:t>и дистрибутивы собранные на их базе</a:t>
            </a:r>
          </a:p>
          <a:p>
            <a:pPr marL="0" algn="l" rtl="0" eaLnBrk="1" fontAlgn="t" latinLnBrk="0" hangingPunct="1">
              <a:spcBef>
                <a:spcPts val="0"/>
              </a:spcBef>
              <a:spcAft>
                <a:spcPts val="0"/>
              </a:spcAft>
            </a:pP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3. Операционные системы для суперкомпьютеров сталкиваются с проблемой оперирования большим количеством ядер процессора, а также большим количеством процессоров в распределенной системе или системе с общей памятью. В данной категории систем присутствуют как серверные системы на базе </a:t>
            </a:r>
            <a:r>
              <a:rPr lang="en-US" sz="1800" b="0" i="0" u="none" strike="noStrike" dirty="0">
                <a:effectLst/>
                <a:latin typeface="Arial" panose="020B0604020202020204" pitchFamily="34" charset="0"/>
              </a:rPr>
              <a:t>Linux</a:t>
            </a:r>
            <a:r>
              <a:rPr lang="ru-RU" sz="1800" b="0" i="0" u="none" strike="noStrike" dirty="0">
                <a:effectLst/>
                <a:latin typeface="Arial" panose="020B0604020202020204" pitchFamily="34" charset="0"/>
              </a:rPr>
              <a:t>, так и специализированные операционные системы. Данный класс ОС пользуется очень низким спросом ввиду </a:t>
            </a:r>
            <a:r>
              <a:rPr lang="ru-RU" sz="1800" b="0" i="0" u="none" strike="noStrike" dirty="0" err="1">
                <a:effectLst/>
                <a:latin typeface="Arial" panose="020B0604020202020204" pitchFamily="34" charset="0"/>
              </a:rPr>
              <a:t>нишевости</a:t>
            </a:r>
            <a:r>
              <a:rPr lang="ru-RU" sz="1800" b="0" i="0" u="none" strike="noStrike" dirty="0">
                <a:effectLst/>
                <a:latin typeface="Arial" panose="020B0604020202020204" pitchFamily="34" charset="0"/>
              </a:rPr>
              <a:t> решения.</a:t>
            </a:r>
          </a:p>
          <a:p>
            <a:pPr marL="0" algn="l" rtl="0" eaLnBrk="1" fontAlgn="t" latinLnBrk="0" hangingPunct="1">
              <a:spcBef>
                <a:spcPts val="0"/>
              </a:spcBef>
              <a:spcAft>
                <a:spcPts val="0"/>
              </a:spcAft>
            </a:pP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4. Исследовательские ОС на данный момент являются плацдармом для начала изучения ОС в вузах и других учебных заведениях, и представляют собой </a:t>
            </a:r>
            <a:r>
              <a:rPr lang="en-US" sz="1800" b="0" i="0" u="none" strike="noStrike" dirty="0">
                <a:effectLst/>
                <a:latin typeface="Arial" panose="020B0604020202020204" pitchFamily="34" charset="0"/>
              </a:rPr>
              <a:t>UNIX </a:t>
            </a:r>
            <a:r>
              <a:rPr lang="ru-RU" sz="1800" b="0" i="0" u="none" strike="noStrike" dirty="0">
                <a:effectLst/>
                <a:latin typeface="Arial" panose="020B0604020202020204" pitchFamily="34" charset="0"/>
              </a:rPr>
              <a:t>или </a:t>
            </a:r>
            <a:r>
              <a:rPr lang="en-US" sz="1800" b="0" i="0" u="none" strike="noStrike" dirty="0">
                <a:effectLst/>
                <a:latin typeface="Arial" panose="020B0604020202020204" pitchFamily="34" charset="0"/>
              </a:rPr>
              <a:t>FreeBSD </a:t>
            </a:r>
            <a:r>
              <a:rPr lang="ru-RU" sz="1800" b="0" i="0" u="none" strike="noStrike" dirty="0">
                <a:effectLst/>
                <a:latin typeface="Arial" panose="020B0604020202020204" pitchFamily="34" charset="0"/>
              </a:rPr>
              <a:t>подобные операционные системы.</a:t>
            </a:r>
          </a:p>
          <a:p>
            <a:pPr marL="0" algn="l" rtl="0" eaLnBrk="1" fontAlgn="t" latinLnBrk="0" hangingPunct="1">
              <a:spcBef>
                <a:spcPts val="0"/>
              </a:spcBef>
              <a:spcAft>
                <a:spcPts val="0"/>
              </a:spcAft>
            </a:pPr>
            <a:endParaRPr lang="ru-RU"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ru-RU" sz="1800" b="0" i="0" u="none" strike="noStrike" dirty="0">
                <a:effectLst/>
                <a:latin typeface="Arial" panose="020B0604020202020204" pitchFamily="34" charset="0"/>
              </a:rPr>
              <a:t>5. Мобильные ОС являются на данный момент главным рыночным сегментом, поскольку смартфоны приносят большую прибыль ввиду доступности устройств на рынке. В классификацию были добавлены для полноты картины</a:t>
            </a:r>
          </a:p>
        </p:txBody>
      </p:sp>
      <p:sp>
        <p:nvSpPr>
          <p:cNvPr id="4" name="Номер слайда 3"/>
          <p:cNvSpPr>
            <a:spLocks noGrp="1"/>
          </p:cNvSpPr>
          <p:nvPr>
            <p:ph type="sldNum" sz="quarter" idx="5"/>
          </p:nvPr>
        </p:nvSpPr>
        <p:spPr/>
        <p:txBody>
          <a:bodyPr/>
          <a:lstStyle/>
          <a:p>
            <a:fld id="{DF4ECBE7-4487-4615-A10C-5FECAADA1E8C}" type="slidenum">
              <a:rPr lang="ru-RU" smtClean="0"/>
              <a:t>130</a:t>
            </a:fld>
            <a:endParaRPr lang="ru-RU"/>
          </a:p>
        </p:txBody>
      </p:sp>
    </p:spTree>
    <p:extLst>
      <p:ext uri="{BB962C8B-B14F-4D97-AF65-F5344CB8AC3E}">
        <p14:creationId xmlns:p14="http://schemas.microsoft.com/office/powerpoint/2010/main" val="19247756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5"/>
              </a:spcBef>
              <a:buNone/>
              <a:defRPr/>
            </a:pPr>
            <a:r>
              <a:rPr lang="en-US" sz="1800" b="1" i="0" u="none" strike="noStrike" cap="none" spc="0" dirty="0" err="1">
                <a:solidFill>
                  <a:srgbClr val="000000"/>
                </a:solidFill>
                <a:latin typeface="Segoe UI"/>
                <a:ea typeface="Segoe UI"/>
                <a:cs typeface="Segoe UI"/>
              </a:rPr>
              <a:t>Серверные</a:t>
            </a:r>
            <a:r>
              <a:rPr lang="en-US" sz="1800" b="1" i="0" u="none" strike="noStrike" cap="none" spc="0" dirty="0">
                <a:solidFill>
                  <a:srgbClr val="000000"/>
                </a:solidFill>
                <a:latin typeface="Segoe UI"/>
                <a:ea typeface="Segoe UI"/>
                <a:cs typeface="Segoe UI"/>
              </a:rPr>
              <a:t> ОС – </a:t>
            </a:r>
            <a:r>
              <a:rPr lang="en-US" sz="1800" b="0" i="0" u="none" strike="noStrike" cap="none" spc="0" dirty="0" err="1">
                <a:solidFill>
                  <a:srgbClr val="000000"/>
                </a:solidFill>
                <a:latin typeface="Segoe UI"/>
                <a:ea typeface="Segoe UI"/>
                <a:cs typeface="Segoe UI"/>
              </a:rPr>
              <a:t>предназначены</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для</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управления</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программным</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обеспечением</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которое</a:t>
            </a:r>
            <a:r>
              <a:rPr lang="en-US" sz="1800" b="0" i="0" u="none" strike="noStrike" cap="none" spc="0" dirty="0">
                <a:solidFill>
                  <a:srgbClr val="000000"/>
                </a:solidFill>
                <a:latin typeface="Segoe UI"/>
                <a:ea typeface="Segoe UI"/>
                <a:cs typeface="Segoe UI"/>
              </a:rPr>
              <a:t> в </a:t>
            </a:r>
            <a:r>
              <a:rPr lang="en-US" sz="1800" b="0" i="0" u="none" strike="noStrike" cap="none" spc="0" dirty="0" err="1">
                <a:solidFill>
                  <a:srgbClr val="000000"/>
                </a:solidFill>
                <a:latin typeface="Segoe UI"/>
                <a:ea typeface="Segoe UI"/>
                <a:cs typeface="Segoe UI"/>
              </a:rPr>
              <a:t>свою</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очередь</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обслуживает</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всех</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пользователей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сети</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как</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внутренней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так</a:t>
            </a:r>
            <a:r>
              <a:rPr lang="en-US" sz="1800" b="0" i="0" u="none" strike="noStrike" cap="none" spc="0" dirty="0">
                <a:solidFill>
                  <a:srgbClr val="000000"/>
                </a:solidFill>
                <a:latin typeface="Segoe UI"/>
                <a:ea typeface="Segoe UI"/>
                <a:cs typeface="Segoe UI"/>
              </a:rPr>
              <a:t> и </a:t>
            </a:r>
            <a:r>
              <a:rPr lang="en-US" sz="1800" b="0" i="0" u="none" strike="noStrike" cap="none" spc="0" dirty="0" err="1">
                <a:solidFill>
                  <a:srgbClr val="000000"/>
                </a:solidFill>
                <a:latin typeface="Segoe UI"/>
                <a:ea typeface="Segoe UI"/>
                <a:cs typeface="Segoe UI"/>
              </a:rPr>
              <a:t>внешней</a:t>
            </a:r>
            <a:endParaRPr lang="en-US" sz="1800" b="0" i="0" u="none" strike="noStrike" cap="none" spc="0" dirty="0">
              <a:solidFill>
                <a:srgbClr val="000000"/>
              </a:solidFill>
              <a:latin typeface="Segoe UI"/>
              <a:ea typeface="Segoe UI"/>
              <a:cs typeface="Segoe UI"/>
            </a:endParaRPr>
          </a:p>
          <a:p>
            <a:pPr>
              <a:lnSpc>
                <a:spcPct val="90000"/>
              </a:lnSpc>
              <a:spcBef>
                <a:spcPts val="1415"/>
              </a:spcBef>
              <a:buNone/>
              <a:defRPr/>
            </a:pPr>
            <a:r>
              <a:rPr lang="en-US" sz="1800" b="0" i="0" u="none" strike="noStrike" cap="none" spc="0" dirty="0" err="1">
                <a:solidFill>
                  <a:srgbClr val="000000"/>
                </a:solidFill>
                <a:latin typeface="Segoe UI"/>
                <a:ea typeface="Segoe UI"/>
                <a:cs typeface="Segoe UI"/>
              </a:rPr>
              <a:t>Серверные</a:t>
            </a:r>
            <a:r>
              <a:rPr lang="en-US" sz="1800" b="0" i="0" u="none" strike="noStrike" cap="none" spc="0" dirty="0">
                <a:solidFill>
                  <a:srgbClr val="000000"/>
                </a:solidFill>
                <a:latin typeface="Segoe UI"/>
                <a:ea typeface="Segoe UI"/>
                <a:cs typeface="Segoe UI"/>
              </a:rPr>
              <a:t> ОС </a:t>
            </a:r>
            <a:r>
              <a:rPr lang="en-US" sz="1800" b="0" i="0" u="none" strike="noStrike" cap="none" spc="0" dirty="0" err="1">
                <a:solidFill>
                  <a:srgbClr val="000000"/>
                </a:solidFill>
                <a:latin typeface="Segoe UI"/>
                <a:ea typeface="Segoe UI"/>
                <a:cs typeface="Segoe UI"/>
              </a:rPr>
              <a:t>не</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предоставляют</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специализированный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графический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инструментарий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управления</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системой</a:t>
            </a:r>
            <a:r>
              <a:rPr lang="en-US" sz="1800" b="0" i="0" u="none" strike="noStrike" cap="none" spc="0" dirty="0">
                <a:solidFill>
                  <a:srgbClr val="000000"/>
                </a:solidFill>
                <a:latin typeface="Segoe UI"/>
                <a:ea typeface="Segoe UI"/>
                <a:cs typeface="Segoe UI"/>
              </a:rPr>
              <a:t> и </a:t>
            </a:r>
            <a:r>
              <a:rPr lang="en-US" sz="1800" b="0" i="0" u="none" strike="noStrike" cap="none" spc="0" dirty="0" err="1">
                <a:solidFill>
                  <a:srgbClr val="000000"/>
                </a:solidFill>
                <a:latin typeface="Segoe UI"/>
                <a:ea typeface="Segoe UI"/>
                <a:cs typeface="Segoe UI"/>
              </a:rPr>
              <a:t>управляются</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напрямую</a:t>
            </a:r>
            <a:r>
              <a:rPr lang="en-US" sz="1800" b="0" i="0" u="none" strike="noStrike" cap="none" spc="0" dirty="0">
                <a:solidFill>
                  <a:srgbClr val="000000"/>
                </a:solidFill>
                <a:latin typeface="Segoe UI"/>
                <a:ea typeface="Segoe UI"/>
                <a:cs typeface="Segoe UI"/>
              </a:rPr>
              <a:t> с </a:t>
            </a:r>
            <a:r>
              <a:rPr lang="en-US" sz="1800" b="0" i="0" u="none" strike="noStrike" cap="none" spc="0" dirty="0" err="1">
                <a:solidFill>
                  <a:srgbClr val="000000"/>
                </a:solidFill>
                <a:latin typeface="Segoe UI"/>
                <a:ea typeface="Segoe UI"/>
                <a:cs typeface="Segoe UI"/>
              </a:rPr>
              <a:t>использованием</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командной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строки</a:t>
            </a:r>
            <a:endParaRPr lang="ru-RU" sz="1800" b="0" i="0" u="none" strike="noStrike" cap="none" spc="0" dirty="0">
              <a:solidFill>
                <a:srgbClr val="000000"/>
              </a:solidFill>
              <a:latin typeface="Segoe UI"/>
              <a:ea typeface="Segoe UI"/>
              <a:cs typeface="Segoe UI"/>
            </a:endParaRPr>
          </a:p>
          <a:p>
            <a:pPr>
              <a:lnSpc>
                <a:spcPct val="90000"/>
              </a:lnSpc>
              <a:spcBef>
                <a:spcPts val="1415"/>
              </a:spcBef>
              <a:buNone/>
              <a:defRPr/>
            </a:pPr>
            <a:r>
              <a:rPr lang="en-US" sz="1800" b="0" i="0" u="none" strike="noStrike" cap="none" spc="0" dirty="0" err="1">
                <a:solidFill>
                  <a:srgbClr val="000000"/>
                </a:solidFill>
                <a:latin typeface="Segoe UI"/>
                <a:ea typeface="Segoe UI"/>
                <a:cs typeface="Segoe UI"/>
              </a:rPr>
              <a:t>Серверные</a:t>
            </a:r>
            <a:r>
              <a:rPr lang="en-US" sz="1800" b="0" i="0" u="none" strike="noStrike" cap="none" spc="0" dirty="0">
                <a:solidFill>
                  <a:srgbClr val="000000"/>
                </a:solidFill>
                <a:latin typeface="Segoe UI"/>
                <a:ea typeface="Segoe UI"/>
                <a:cs typeface="Segoe UI"/>
              </a:rPr>
              <a:t> ОС </a:t>
            </a:r>
            <a:r>
              <a:rPr lang="en-US" sz="1800" b="0" i="0" u="none" strike="noStrike" cap="none" spc="0" dirty="0" err="1">
                <a:solidFill>
                  <a:srgbClr val="000000"/>
                </a:solidFill>
                <a:latin typeface="Segoe UI"/>
                <a:ea typeface="Segoe UI"/>
                <a:cs typeface="Segoe UI"/>
              </a:rPr>
              <a:t>являются</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более</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предпочтительными</a:t>
            </a:r>
            <a:r>
              <a:rPr lang="en-US" sz="1800" b="0" i="0" u="none" strike="noStrike" cap="none" spc="0" dirty="0">
                <a:solidFill>
                  <a:srgbClr val="000000"/>
                </a:solidFill>
                <a:latin typeface="Segoe UI"/>
                <a:ea typeface="Segoe UI"/>
                <a:cs typeface="Segoe UI"/>
              </a:rPr>
              <a:t> с </a:t>
            </a:r>
            <a:r>
              <a:rPr lang="en-US" sz="1800" b="0" i="0" u="none" strike="noStrike" cap="none" spc="0" dirty="0" err="1">
                <a:solidFill>
                  <a:srgbClr val="000000"/>
                </a:solidFill>
                <a:latin typeface="Segoe UI"/>
                <a:ea typeface="Segoe UI"/>
                <a:cs typeface="Segoe UI"/>
              </a:rPr>
              <a:t>точки</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зрения</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экономии</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ресурсов</a:t>
            </a:r>
            <a:r>
              <a:rPr lang="en-US" sz="1800" b="0" i="0" u="none" strike="noStrike" cap="none" spc="0" dirty="0">
                <a:solidFill>
                  <a:srgbClr val="000000"/>
                </a:solidFill>
                <a:latin typeface="Segoe UI"/>
                <a:ea typeface="Segoe UI"/>
                <a:cs typeface="Segoe UI"/>
              </a:rPr>
              <a:t> и </a:t>
            </a:r>
            <a:r>
              <a:rPr lang="en-US" sz="1800" b="0" i="0" u="none" strike="noStrike" cap="none" spc="0" dirty="0" err="1">
                <a:solidFill>
                  <a:srgbClr val="000000"/>
                </a:solidFill>
                <a:latin typeface="Segoe UI"/>
                <a:ea typeface="Segoe UI"/>
                <a:cs typeface="Segoe UI"/>
              </a:rPr>
              <a:t>гибкости</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использования</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управления</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системой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на</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основе</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команд</a:t>
            </a:r>
            <a:endParaRPr lang="ru-RU" sz="1800" b="0" i="0" u="none" strike="noStrike" cap="none" spc="0" dirty="0">
              <a:solidFill>
                <a:srgbClr val="000000"/>
              </a:solidFill>
              <a:latin typeface="Segoe UI"/>
              <a:ea typeface="Segoe UI"/>
              <a:cs typeface="Segoe UI"/>
            </a:endParaRPr>
          </a:p>
          <a:p>
            <a:pPr>
              <a:lnSpc>
                <a:spcPct val="90000"/>
              </a:lnSpc>
              <a:spcBef>
                <a:spcPts val="1415"/>
              </a:spcBef>
              <a:buNone/>
              <a:defRPr/>
            </a:pPr>
            <a:r>
              <a:rPr lang="en-US" sz="1800" b="0" i="0" u="none" strike="noStrike" cap="none" spc="0" dirty="0" err="1">
                <a:solidFill>
                  <a:srgbClr val="000000"/>
                </a:solidFill>
                <a:latin typeface="Segoe UI"/>
                <a:ea typeface="Segoe UI"/>
                <a:cs typeface="Segoe UI"/>
              </a:rPr>
              <a:t>Наибольшее</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распространение</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получили</a:t>
            </a:r>
            <a:r>
              <a:rPr lang="en-US" sz="1800" b="0" i="0" u="none" strike="noStrike" cap="none" spc="0" dirty="0">
                <a:solidFill>
                  <a:srgbClr val="000000"/>
                </a:solidFill>
                <a:latin typeface="Segoe UI"/>
                <a:ea typeface="Segoe UI"/>
                <a:cs typeface="Segoe UI"/>
              </a:rPr>
              <a:t> Linux </a:t>
            </a:r>
            <a:r>
              <a:rPr lang="en-US" sz="1800" b="0" i="0" u="none" strike="noStrike" cap="none" spc="0" dirty="0" err="1">
                <a:solidFill>
                  <a:srgbClr val="000000"/>
                </a:solidFill>
                <a:latin typeface="Segoe UI"/>
                <a:ea typeface="Segoe UI"/>
                <a:cs typeface="Segoe UI"/>
              </a:rPr>
              <a:t>системы</a:t>
            </a:r>
            <a:r>
              <a:rPr lang="en-US" sz="1800" b="0" i="0" u="none" strike="noStrike" cap="none" spc="0" dirty="0">
                <a:solidFill>
                  <a:srgbClr val="000000"/>
                </a:solidFill>
                <a:latin typeface="Segoe UI"/>
                <a:ea typeface="Segoe UI"/>
                <a:cs typeface="Segoe UI"/>
              </a:rPr>
              <a:t> с UNIX-</a:t>
            </a:r>
            <a:r>
              <a:rPr lang="en-US" sz="1800" b="0" i="0" u="none" strike="noStrike" cap="none" spc="0" dirty="0" err="1">
                <a:solidFill>
                  <a:srgbClr val="000000"/>
                </a:solidFill>
                <a:latin typeface="Segoe UI"/>
                <a:ea typeface="Segoe UI"/>
                <a:cs typeface="Segoe UI"/>
              </a:rPr>
              <a:t>подобными</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утилитами</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командной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строки</a:t>
            </a:r>
            <a:endParaRPr lang="ru-RU" sz="1800" b="0" i="0" u="none" strike="noStrike" cap="none" spc="0" dirty="0">
              <a:solidFill>
                <a:srgbClr val="000000"/>
              </a:solidFill>
              <a:latin typeface="Segoe UI"/>
              <a:ea typeface="Segoe UI"/>
              <a:cs typeface="Segoe UI"/>
            </a:endParaRPr>
          </a:p>
          <a:p>
            <a:pPr>
              <a:lnSpc>
                <a:spcPct val="90000"/>
              </a:lnSpc>
              <a:spcBef>
                <a:spcPts val="1415"/>
              </a:spcBef>
              <a:buNone/>
              <a:defRPr/>
            </a:pPr>
            <a:r>
              <a:rPr lang="ru-RU" sz="1800" b="0" i="0" u="none" strike="noStrike" cap="none" spc="0" dirty="0">
                <a:solidFill>
                  <a:srgbClr val="000000"/>
                </a:solidFill>
                <a:latin typeface="Segoe UI"/>
                <a:ea typeface="Segoe UI"/>
                <a:cs typeface="Segoe UI"/>
              </a:rPr>
              <a:t>Операционные системы для вычислительных распределенных кластеров, позволяющие администрировать множество узлов использует </a:t>
            </a:r>
            <a:r>
              <a:rPr lang="en-US" sz="1800" b="0" i="0" u="none" strike="noStrike" cap="none" spc="0" dirty="0">
                <a:solidFill>
                  <a:srgbClr val="000000"/>
                </a:solidFill>
                <a:latin typeface="Segoe UI"/>
                <a:ea typeface="Segoe UI"/>
                <a:cs typeface="Segoe UI"/>
              </a:rPr>
              <a:t>Linux/Unix</a:t>
            </a:r>
            <a:r>
              <a:rPr lang="ru-RU" sz="1800" b="0" i="0" u="none" strike="noStrike" cap="none" spc="0" dirty="0">
                <a:solidFill>
                  <a:srgbClr val="000000"/>
                </a:solidFill>
                <a:latin typeface="Segoe UI"/>
                <a:ea typeface="Segoe UI"/>
                <a:cs typeface="Segoe UI"/>
              </a:rPr>
              <a:t>-подобную модель команд и структуру файловой системы за счет своей популярности и открытости.</a:t>
            </a:r>
            <a:endParaRPr lang="ru-RU" sz="1800" b="0" i="0" u="none" strike="noStrike" dirty="0">
              <a:effectLst/>
              <a:latin typeface="Arial" panose="020B0604020202020204" pitchFamily="34" charset="0"/>
            </a:endParaRPr>
          </a:p>
        </p:txBody>
      </p:sp>
      <p:sp>
        <p:nvSpPr>
          <p:cNvPr id="4" name="Номер слайда 3"/>
          <p:cNvSpPr>
            <a:spLocks noGrp="1"/>
          </p:cNvSpPr>
          <p:nvPr>
            <p:ph type="sldNum" sz="quarter" idx="5"/>
          </p:nvPr>
        </p:nvSpPr>
        <p:spPr/>
        <p:txBody>
          <a:bodyPr/>
          <a:lstStyle/>
          <a:p>
            <a:fld id="{DF4ECBE7-4487-4615-A10C-5FECAADA1E8C}" type="slidenum">
              <a:rPr lang="ru-RU" smtClean="0"/>
              <a:t>131</a:t>
            </a:fld>
            <a:endParaRPr lang="ru-RU"/>
          </a:p>
        </p:txBody>
      </p:sp>
    </p:spTree>
    <p:extLst>
      <p:ext uri="{BB962C8B-B14F-4D97-AF65-F5344CB8AC3E}">
        <p14:creationId xmlns:p14="http://schemas.microsoft.com/office/powerpoint/2010/main" val="187721450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5"/>
              </a:spcBef>
              <a:buNone/>
              <a:defRPr/>
            </a:pPr>
            <a:r>
              <a:rPr lang="en-US" sz="1800" b="1" i="0" u="none" strike="noStrike" cap="none" spc="0" dirty="0" err="1">
                <a:solidFill>
                  <a:srgbClr val="000000"/>
                </a:solidFill>
                <a:latin typeface="Segoe UI"/>
                <a:ea typeface="Segoe UI"/>
                <a:cs typeface="Segoe UI"/>
              </a:rPr>
              <a:t>Офисные</a:t>
            </a:r>
            <a:r>
              <a:rPr lang="en-US" sz="1800" b="1" i="0" u="none" strike="noStrike" cap="none" spc="0" dirty="0">
                <a:solidFill>
                  <a:srgbClr val="000000"/>
                </a:solidFill>
                <a:latin typeface="Segoe UI"/>
                <a:ea typeface="Segoe UI"/>
                <a:cs typeface="Segoe UI"/>
              </a:rPr>
              <a:t>/</a:t>
            </a:r>
            <a:r>
              <a:rPr lang="en-US" sz="1800" b="1" i="0" u="none" strike="noStrike" cap="none" spc="0" dirty="0" err="1">
                <a:solidFill>
                  <a:srgbClr val="000000"/>
                </a:solidFill>
                <a:latin typeface="Segoe UI"/>
                <a:ea typeface="Segoe UI"/>
                <a:cs typeface="Segoe UI"/>
              </a:rPr>
              <a:t>пользовательские</a:t>
            </a:r>
            <a:r>
              <a:rPr lang="en-US" sz="1800" b="1" i="0" u="none" strike="noStrike" cap="none" spc="0" dirty="0">
                <a:solidFill>
                  <a:srgbClr val="000000"/>
                </a:solidFill>
                <a:latin typeface="Segoe UI"/>
                <a:ea typeface="Segoe UI"/>
                <a:cs typeface="Segoe UI"/>
              </a:rPr>
              <a:t> ОС </a:t>
            </a:r>
            <a:r>
              <a:rPr lang="en-US" sz="1800" b="0" i="0" u="none" strike="noStrike" cap="none" spc="0" dirty="0" err="1">
                <a:solidFill>
                  <a:srgbClr val="000000"/>
                </a:solidFill>
                <a:latin typeface="Segoe UI"/>
                <a:ea typeface="Segoe UI"/>
                <a:cs typeface="Segoe UI"/>
              </a:rPr>
              <a:t>снабжены</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графической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оболочкой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интерфейсом</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удобной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для</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взаимодействия</a:t>
            </a:r>
            <a:r>
              <a:rPr lang="en-US" sz="1800" b="0" i="0" u="none" strike="noStrike" cap="none" spc="0" dirty="0">
                <a:solidFill>
                  <a:srgbClr val="000000"/>
                </a:solidFill>
                <a:latin typeface="Segoe UI"/>
                <a:ea typeface="Segoe UI"/>
                <a:cs typeface="Segoe UI"/>
              </a:rPr>
              <a:t> с </a:t>
            </a:r>
            <a:r>
              <a:rPr lang="en-US" sz="1800" b="0" i="0" u="none" strike="noStrike" cap="none" spc="0" dirty="0" err="1">
                <a:solidFill>
                  <a:srgbClr val="000000"/>
                </a:solidFill>
                <a:latin typeface="Segoe UI"/>
                <a:ea typeface="Segoe UI"/>
                <a:cs typeface="Segoe UI"/>
              </a:rPr>
              <a:t>компьютером</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посредством</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координатного</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устройства</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ввода-вывода</a:t>
            </a:r>
            <a:r>
              <a:rPr lang="en-US" sz="1800" b="1" i="0" u="none" strike="noStrike" cap="none" spc="0" dirty="0">
                <a:solidFill>
                  <a:srgbClr val="000000"/>
                </a:solidFill>
                <a:latin typeface="Segoe UI"/>
                <a:ea typeface="Segoe UI"/>
                <a:cs typeface="Segoe UI"/>
              </a:rPr>
              <a:t> </a:t>
            </a:r>
            <a:r>
              <a:rPr lang="en-US" sz="1800" b="0" i="0" u="none" strike="noStrike" cap="none" spc="0" dirty="0">
                <a:solidFill>
                  <a:srgbClr val="000000"/>
                </a:solidFill>
                <a:latin typeface="Segoe UI"/>
                <a:ea typeface="Segoe UI"/>
                <a:cs typeface="Segoe UI"/>
              </a:rPr>
              <a:t>(</a:t>
            </a:r>
            <a:r>
              <a:rPr lang="en-US" sz="1800" b="0" i="0" u="none" strike="noStrike" cap="none" spc="0" dirty="0" err="1">
                <a:solidFill>
                  <a:srgbClr val="000000"/>
                </a:solidFill>
                <a:latin typeface="Segoe UI"/>
                <a:ea typeface="Segoe UI"/>
                <a:cs typeface="Segoe UI"/>
              </a:rPr>
              <a:t>мышь</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графический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планшет</a:t>
            </a:r>
            <a:r>
              <a:rPr lang="en-US" sz="1800" b="0" i="0" u="none" strike="noStrike" cap="none" spc="0" dirty="0">
                <a:solidFill>
                  <a:srgbClr val="000000"/>
                </a:solidFill>
                <a:latin typeface="Segoe UI"/>
                <a:ea typeface="Segoe UI"/>
                <a:cs typeface="Segoe UI"/>
              </a:rPr>
              <a:t>, и </a:t>
            </a:r>
            <a:r>
              <a:rPr lang="en-US" sz="1800" b="0" i="0" u="none" strike="noStrike" cap="none" spc="0" dirty="0" err="1">
                <a:solidFill>
                  <a:srgbClr val="000000"/>
                </a:solidFill>
                <a:latin typeface="Segoe UI"/>
                <a:ea typeface="Segoe UI"/>
                <a:cs typeface="Segoe UI"/>
              </a:rPr>
              <a:t>т.д</a:t>
            </a:r>
            <a:r>
              <a:rPr lang="en-US" sz="1800" b="0" i="0" u="none" strike="noStrike" cap="none" spc="0" dirty="0">
                <a:solidFill>
                  <a:srgbClr val="000000"/>
                </a:solidFill>
                <a:latin typeface="Segoe UI"/>
                <a:ea typeface="Segoe UI"/>
                <a:cs typeface="Segoe UI"/>
              </a:rPr>
              <a:t>.)</a:t>
            </a:r>
          </a:p>
          <a:p>
            <a:pPr>
              <a:lnSpc>
                <a:spcPct val="90000"/>
              </a:lnSpc>
              <a:spcBef>
                <a:spcPts val="1415"/>
              </a:spcBef>
              <a:buNone/>
              <a:defRPr/>
            </a:pPr>
            <a:r>
              <a:rPr lang="en-US" sz="1800" b="0" i="0" u="none" strike="noStrike" cap="none" spc="0" dirty="0" err="1">
                <a:solidFill>
                  <a:srgbClr val="000000"/>
                </a:solidFill>
                <a:latin typeface="Segoe UI"/>
                <a:ea typeface="Segoe UI"/>
                <a:cs typeface="Segoe UI"/>
              </a:rPr>
              <a:t>Пользовательские</a:t>
            </a:r>
            <a:r>
              <a:rPr lang="en-US" sz="1800" b="0" i="0" u="none" strike="noStrike" cap="none" spc="0" dirty="0">
                <a:solidFill>
                  <a:srgbClr val="000000"/>
                </a:solidFill>
                <a:latin typeface="Segoe UI"/>
                <a:ea typeface="Segoe UI"/>
                <a:cs typeface="Segoe UI"/>
              </a:rPr>
              <a:t> ОС </a:t>
            </a:r>
            <a:r>
              <a:rPr lang="en-US" sz="1800" b="0" i="0" u="none" strike="noStrike" cap="none" spc="0" dirty="0" err="1">
                <a:solidFill>
                  <a:srgbClr val="000000"/>
                </a:solidFill>
                <a:latin typeface="Segoe UI"/>
                <a:ea typeface="Segoe UI"/>
                <a:cs typeface="Segoe UI"/>
              </a:rPr>
              <a:t>предоставляют</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возможность</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пользователю</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взаимодействовать</a:t>
            </a:r>
            <a:r>
              <a:rPr lang="en-US" sz="1800" b="0" i="0" u="none" strike="noStrike" cap="none" spc="0" dirty="0">
                <a:solidFill>
                  <a:srgbClr val="000000"/>
                </a:solidFill>
                <a:latin typeface="Segoe UI"/>
                <a:ea typeface="Segoe UI"/>
                <a:cs typeface="Segoe UI"/>
              </a:rPr>
              <a:t> с </a:t>
            </a:r>
            <a:r>
              <a:rPr lang="en-US" sz="1800" b="0" i="0" u="none" strike="noStrike" cap="none" spc="0" dirty="0" err="1">
                <a:solidFill>
                  <a:srgbClr val="000000"/>
                </a:solidFill>
                <a:latin typeface="Segoe UI"/>
                <a:ea typeface="Segoe UI"/>
                <a:cs typeface="Segoe UI"/>
              </a:rPr>
              <a:t>компьютером</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посредством</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визуальной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ориентации</a:t>
            </a:r>
            <a:endParaRPr lang="en-US" sz="1800" b="0" i="0" u="none" strike="noStrike" cap="none" spc="0" dirty="0">
              <a:solidFill>
                <a:srgbClr val="000000"/>
              </a:solidFill>
              <a:latin typeface="Segoe UI"/>
              <a:ea typeface="Segoe UI"/>
              <a:cs typeface="Segoe UI"/>
            </a:endParaRPr>
          </a:p>
          <a:p>
            <a:pPr>
              <a:lnSpc>
                <a:spcPct val="90000"/>
              </a:lnSpc>
              <a:spcBef>
                <a:spcPts val="1415"/>
              </a:spcBef>
              <a:buNone/>
              <a:defRPr/>
            </a:pPr>
            <a:r>
              <a:rPr lang="en-US" sz="1800" b="0" i="0" u="none" strike="noStrike" cap="none" spc="0" dirty="0" err="1">
                <a:solidFill>
                  <a:srgbClr val="000000"/>
                </a:solidFill>
                <a:latin typeface="Segoe UI"/>
                <a:ea typeface="Segoe UI"/>
                <a:cs typeface="Segoe UI"/>
              </a:rPr>
              <a:t>Пользовательские</a:t>
            </a:r>
            <a:r>
              <a:rPr lang="en-US" sz="1800" b="0" i="0" u="none" strike="noStrike" cap="none" spc="0" dirty="0">
                <a:solidFill>
                  <a:srgbClr val="000000"/>
                </a:solidFill>
                <a:latin typeface="Segoe UI"/>
                <a:ea typeface="Segoe UI"/>
                <a:cs typeface="Segoe UI"/>
              </a:rPr>
              <a:t> ОС </a:t>
            </a:r>
            <a:r>
              <a:rPr lang="en-US" sz="1800" b="0" i="0" u="none" strike="noStrike" cap="none" spc="0" dirty="0" err="1">
                <a:solidFill>
                  <a:srgbClr val="000000"/>
                </a:solidFill>
                <a:latin typeface="Segoe UI"/>
                <a:ea typeface="Segoe UI"/>
                <a:cs typeface="Segoe UI"/>
              </a:rPr>
              <a:t>позволяют</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визуализировать</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результаты</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вычислений</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анализа</a:t>
            </a:r>
            <a:r>
              <a:rPr lang="en-US" sz="1800" b="0" i="0" u="none" strike="noStrike" cap="none" spc="0" dirty="0">
                <a:solidFill>
                  <a:srgbClr val="000000"/>
                </a:solidFill>
                <a:latin typeface="Segoe UI"/>
                <a:ea typeface="Segoe UI"/>
                <a:cs typeface="Segoe UI"/>
              </a:rPr>
              <a:t> и </a:t>
            </a:r>
            <a:r>
              <a:rPr lang="en-US" sz="1800" b="0" i="0" u="none" strike="noStrike" cap="none" spc="0" dirty="0" err="1">
                <a:solidFill>
                  <a:srgbClr val="000000"/>
                </a:solidFill>
                <a:latin typeface="Segoe UI"/>
                <a:ea typeface="Segoe UI"/>
                <a:cs typeface="Segoe UI"/>
              </a:rPr>
              <a:t>предлагают</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возможность</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пользователю</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воспринимать</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мультимедийную</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информацию</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визуального</a:t>
            </a:r>
            <a:r>
              <a:rPr lang="en-US" sz="1800" b="0" i="0" u="none" strike="noStrike" cap="none" spc="0" dirty="0">
                <a:solidFill>
                  <a:srgbClr val="000000"/>
                </a:solidFill>
                <a:latin typeface="Segoe UI"/>
                <a:ea typeface="Segoe UI"/>
                <a:cs typeface="Segoe UI"/>
              </a:rPr>
              <a:t> </a:t>
            </a:r>
            <a:r>
              <a:rPr lang="en-US" sz="1800" b="0" i="0" u="none" strike="noStrike" cap="none" spc="0" dirty="0" err="1">
                <a:solidFill>
                  <a:srgbClr val="000000"/>
                </a:solidFill>
                <a:latin typeface="Segoe UI"/>
                <a:ea typeface="Segoe UI"/>
                <a:cs typeface="Segoe UI"/>
              </a:rPr>
              <a:t>характера</a:t>
            </a:r>
            <a:endParaRPr lang="en-US" sz="1800" b="0" i="0" u="none" strike="noStrike" cap="non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132</a:t>
            </a:fld>
            <a:endParaRPr lang="ru-RU"/>
          </a:p>
        </p:txBody>
      </p:sp>
    </p:spTree>
    <p:extLst>
      <p:ext uri="{BB962C8B-B14F-4D97-AF65-F5344CB8AC3E}">
        <p14:creationId xmlns:p14="http://schemas.microsoft.com/office/powerpoint/2010/main" val="277797913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5"/>
              </a:spcBef>
              <a:buNone/>
              <a:defRPr/>
            </a:pPr>
            <a:r>
              <a:rPr lang="ru-RU" sz="1800" b="0" i="0" u="none" strike="noStrike" cap="none" spc="0" dirty="0">
                <a:solidFill>
                  <a:srgbClr val="000000"/>
                </a:solidFill>
                <a:latin typeface="Segoe UI"/>
                <a:ea typeface="Segoe UI"/>
                <a:cs typeface="Segoe UI"/>
              </a:rPr>
              <a:t>Так и каким же образом вместе функционируют два данных вида операционных систем?</a:t>
            </a:r>
            <a:endParaRPr lang="en-US" sz="1800" b="0" i="0" u="none" strike="noStrike" cap="non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133</a:t>
            </a:fld>
            <a:endParaRPr lang="ru-RU"/>
          </a:p>
        </p:txBody>
      </p:sp>
    </p:spTree>
    <p:extLst>
      <p:ext uri="{BB962C8B-B14F-4D97-AF65-F5344CB8AC3E}">
        <p14:creationId xmlns:p14="http://schemas.microsoft.com/office/powerpoint/2010/main" val="27970032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5"/>
              </a:spcBef>
              <a:buNone/>
              <a:defRPr/>
            </a:pPr>
            <a:r>
              <a:rPr lang="ru-RU" sz="1800" b="0" i="0" u="none" strike="noStrike" cap="none" spc="0" dirty="0">
                <a:solidFill>
                  <a:srgbClr val="000000"/>
                </a:solidFill>
                <a:latin typeface="Segoe UI"/>
                <a:ea typeface="Segoe UI"/>
                <a:cs typeface="Segoe UI"/>
              </a:rPr>
              <a:t>Для начала мы имеем вычислительный сервер на котором развернутая серверная ОС, основная задача которой является администрирование участников вычислений и собственно запуск этих вычислений.</a:t>
            </a:r>
            <a:endParaRPr lang="en-US" sz="1800" b="0" i="0" u="none" strike="noStrike" cap="non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134</a:t>
            </a:fld>
            <a:endParaRPr lang="ru-RU"/>
          </a:p>
        </p:txBody>
      </p:sp>
    </p:spTree>
    <p:extLst>
      <p:ext uri="{BB962C8B-B14F-4D97-AF65-F5344CB8AC3E}">
        <p14:creationId xmlns:p14="http://schemas.microsoft.com/office/powerpoint/2010/main" val="12037947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5"/>
              </a:spcBef>
              <a:buNone/>
              <a:defRPr/>
            </a:pPr>
            <a:r>
              <a:rPr lang="ru-RU" sz="1800" b="0" i="0" u="none" strike="noStrike" cap="none" spc="0" dirty="0">
                <a:solidFill>
                  <a:srgbClr val="000000"/>
                </a:solidFill>
                <a:latin typeface="Segoe UI"/>
                <a:ea typeface="Segoe UI"/>
                <a:cs typeface="Segoe UI"/>
              </a:rPr>
              <a:t>Также мы имеем пользовательскую ОС с графическим интерфейсом, пользователь которой имеет возможность удобно использовать средства разработки, визуализации данных, использования браузерных утилит и т.д.</a:t>
            </a:r>
            <a:endParaRPr lang="en-US" sz="1800" b="0" i="0" u="none" strike="noStrike" cap="non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135</a:t>
            </a:fld>
            <a:endParaRPr lang="ru-RU"/>
          </a:p>
        </p:txBody>
      </p:sp>
    </p:spTree>
    <p:extLst>
      <p:ext uri="{BB962C8B-B14F-4D97-AF65-F5344CB8AC3E}">
        <p14:creationId xmlns:p14="http://schemas.microsoft.com/office/powerpoint/2010/main" val="77599991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5"/>
              </a:spcBef>
              <a:buNone/>
              <a:defRPr/>
            </a:pPr>
            <a:r>
              <a:rPr lang="ru-RU" sz="1800" b="0" i="0" u="none" strike="noStrike" cap="none" spc="0" dirty="0">
                <a:solidFill>
                  <a:srgbClr val="000000"/>
                </a:solidFill>
                <a:latin typeface="Segoe UI"/>
                <a:ea typeface="Segoe UI"/>
                <a:cs typeface="Segoe UI"/>
              </a:rPr>
              <a:t>Задача на вычисления над имеющимися на сервере данными поступает с пользовательской ОС на серверную ОС посредством протокола безопасного соединения (</a:t>
            </a:r>
            <a:r>
              <a:rPr lang="en-US" sz="1800" b="0" i="0" u="none" strike="noStrike" cap="none" spc="0" dirty="0">
                <a:solidFill>
                  <a:srgbClr val="000000"/>
                </a:solidFill>
                <a:latin typeface="Segoe UI"/>
                <a:ea typeface="Segoe UI"/>
                <a:cs typeface="Segoe UI"/>
              </a:rPr>
              <a:t>ssh</a:t>
            </a:r>
            <a:r>
              <a:rPr lang="ru-RU" sz="1800" b="0" i="0" u="none" strike="noStrike" cap="none" spc="0" dirty="0">
                <a:solidFill>
                  <a:srgbClr val="000000"/>
                </a:solidFill>
                <a:latin typeface="Segoe UI"/>
                <a:ea typeface="Segoe UI"/>
                <a:cs typeface="Segoe UI"/>
              </a:rPr>
              <a:t>). </a:t>
            </a:r>
          </a:p>
          <a:p>
            <a:pPr>
              <a:lnSpc>
                <a:spcPct val="90000"/>
              </a:lnSpc>
              <a:spcBef>
                <a:spcPts val="1415"/>
              </a:spcBef>
              <a:buNone/>
              <a:defRPr/>
            </a:pPr>
            <a:r>
              <a:rPr lang="ru-RU" sz="1800" b="0" i="0" u="none" strike="noStrike" cap="none" spc="0" dirty="0">
                <a:solidFill>
                  <a:srgbClr val="000000"/>
                </a:solidFill>
                <a:latin typeface="Segoe UI"/>
                <a:ea typeface="Segoe UI"/>
                <a:cs typeface="Segoe UI"/>
              </a:rPr>
              <a:t>Произведенные вычисления сохраняются в промежуточные файлы данных результата в оптимизированном или сыром виде и передаются обратно в пользовательскую ОС посредством обратной передачи данных.</a:t>
            </a:r>
          </a:p>
          <a:p>
            <a:pPr>
              <a:lnSpc>
                <a:spcPct val="90000"/>
              </a:lnSpc>
              <a:spcBef>
                <a:spcPts val="1415"/>
              </a:spcBef>
              <a:buNone/>
              <a:defRPr/>
            </a:pPr>
            <a:r>
              <a:rPr lang="ru-RU" sz="1800" b="0" i="0" u="none" strike="noStrike" cap="none" spc="0" dirty="0">
                <a:solidFill>
                  <a:srgbClr val="000000"/>
                </a:solidFill>
                <a:latin typeface="Segoe UI"/>
                <a:ea typeface="Segoe UI"/>
                <a:cs typeface="Segoe UI"/>
              </a:rPr>
              <a:t>Результат визуализируется посредством клиентских программ и утилит, в результате чего зоны ответственности равномерно распределяются.</a:t>
            </a:r>
            <a:endParaRPr lang="en-US" sz="1800" b="0" i="0" u="none" strike="noStrike" cap="non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136</a:t>
            </a:fld>
            <a:endParaRPr lang="ru-RU"/>
          </a:p>
        </p:txBody>
      </p:sp>
    </p:spTree>
    <p:extLst>
      <p:ext uri="{BB962C8B-B14F-4D97-AF65-F5344CB8AC3E}">
        <p14:creationId xmlns:p14="http://schemas.microsoft.com/office/powerpoint/2010/main" val="38279010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137</a:t>
            </a:fld>
            <a:endParaRPr lang="ru-RU"/>
          </a:p>
        </p:txBody>
      </p:sp>
    </p:spTree>
    <p:extLst>
      <p:ext uri="{BB962C8B-B14F-4D97-AF65-F5344CB8AC3E}">
        <p14:creationId xmlns:p14="http://schemas.microsoft.com/office/powerpoint/2010/main" val="74659577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138</a:t>
            </a:fld>
            <a:endParaRPr lang="ru-RU"/>
          </a:p>
        </p:txBody>
      </p:sp>
    </p:spTree>
    <p:extLst>
      <p:ext uri="{BB962C8B-B14F-4D97-AF65-F5344CB8AC3E}">
        <p14:creationId xmlns:p14="http://schemas.microsoft.com/office/powerpoint/2010/main" val="29083684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139</a:t>
            </a:fld>
            <a:endParaRPr lang="ru-RU"/>
          </a:p>
        </p:txBody>
      </p:sp>
    </p:spTree>
    <p:extLst>
      <p:ext uri="{BB962C8B-B14F-4D97-AF65-F5344CB8AC3E}">
        <p14:creationId xmlns:p14="http://schemas.microsoft.com/office/powerpoint/2010/main" val="3578942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Затем углубимся в различные виды современной вычислительной инфраструктуры на базовом уровне и разберемся где обрабатывать данные, а где их необходимо визуализировать.</a:t>
            </a:r>
          </a:p>
          <a:p>
            <a:r>
              <a:rPr lang="ru-RU" dirty="0"/>
              <a:t>Также увидим и на базовом уровне поймем устройство центров обработки данных.</a:t>
            </a:r>
          </a:p>
        </p:txBody>
      </p:sp>
      <p:sp>
        <p:nvSpPr>
          <p:cNvPr id="4" name="Номер слайда 3"/>
          <p:cNvSpPr>
            <a:spLocks noGrp="1"/>
          </p:cNvSpPr>
          <p:nvPr>
            <p:ph type="sldNum" sz="quarter" idx="5"/>
          </p:nvPr>
        </p:nvSpPr>
        <p:spPr/>
        <p:txBody>
          <a:bodyPr/>
          <a:lstStyle/>
          <a:p>
            <a:fld id="{DF4ECBE7-4487-4615-A10C-5FECAADA1E8C}" type="slidenum">
              <a:rPr lang="ru-RU" smtClean="0"/>
              <a:t>14</a:t>
            </a:fld>
            <a:endParaRPr lang="ru-RU"/>
          </a:p>
        </p:txBody>
      </p:sp>
    </p:spTree>
    <p:extLst>
      <p:ext uri="{BB962C8B-B14F-4D97-AF65-F5344CB8AC3E}">
        <p14:creationId xmlns:p14="http://schemas.microsoft.com/office/powerpoint/2010/main" val="1079967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 наконец, в 4 разделе нашей лекции мы сделаем краткий обзор современной классификации операционных систем для работы с вычислительными устройствами и разберемся в том какую роль выполняют серверные и пользовательские операционные системы</a:t>
            </a:r>
          </a:p>
        </p:txBody>
      </p:sp>
      <p:sp>
        <p:nvSpPr>
          <p:cNvPr id="4" name="Номер слайда 3"/>
          <p:cNvSpPr>
            <a:spLocks noGrp="1"/>
          </p:cNvSpPr>
          <p:nvPr>
            <p:ph type="sldNum" sz="quarter" idx="5"/>
          </p:nvPr>
        </p:nvSpPr>
        <p:spPr/>
        <p:txBody>
          <a:bodyPr/>
          <a:lstStyle/>
          <a:p>
            <a:fld id="{DF4ECBE7-4487-4615-A10C-5FECAADA1E8C}" type="slidenum">
              <a:rPr lang="ru-RU" smtClean="0"/>
              <a:t>15</a:t>
            </a:fld>
            <a:endParaRPr lang="ru-RU"/>
          </a:p>
        </p:txBody>
      </p:sp>
    </p:spTree>
    <p:extLst>
      <p:ext uri="{BB962C8B-B14F-4D97-AF65-F5344CB8AC3E}">
        <p14:creationId xmlns:p14="http://schemas.microsoft.com/office/powerpoint/2010/main" val="4071405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u="none" strike="noStrike" cap="none" spc="0" dirty="0">
                <a:solidFill>
                  <a:srgbClr val="000000"/>
                </a:solidFill>
                <a:latin typeface="Segoe UI"/>
                <a:ea typeface="Segoe UI"/>
                <a:cs typeface="Segoe UI"/>
              </a:rPr>
              <a:t>В </a:t>
            </a:r>
            <a:r>
              <a:rPr lang="en-US" sz="1200" b="0" i="0" u="none" strike="noStrike" cap="none" spc="0" dirty="0" err="1">
                <a:solidFill>
                  <a:srgbClr val="000000"/>
                </a:solidFill>
                <a:latin typeface="Segoe UI"/>
                <a:ea typeface="Segoe UI"/>
                <a:cs typeface="Segoe UI"/>
              </a:rPr>
              <a:t>современном</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мире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интернет-сервисы</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уже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стали</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обыденностью</a:t>
            </a:r>
            <a:r>
              <a:rPr lang="en-US" sz="1200" b="0" i="0" u="none" strike="noStrike" cap="none" spc="0" dirty="0">
                <a:solidFill>
                  <a:srgbClr val="000000"/>
                </a:solidFill>
                <a:latin typeface="Segoe UI"/>
                <a:ea typeface="Segoe UI"/>
                <a:cs typeface="Segoe UI"/>
              </a:rPr>
              <a:t> и </a:t>
            </a:r>
            <a:r>
              <a:rPr lang="en-US" sz="1200" b="0" i="0" u="none" strike="noStrike" cap="none" spc="0" dirty="0" err="1">
                <a:solidFill>
                  <a:srgbClr val="000000"/>
                </a:solidFill>
                <a:latin typeface="Segoe UI"/>
                <a:ea typeface="Segoe UI"/>
                <a:cs typeface="Segoe UI"/>
              </a:rPr>
              <a:t>их</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массовое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использование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послужило</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образованию</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нового</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витка</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аналитики</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данных</a:t>
            </a:r>
            <a:r>
              <a:rPr lang="en-US" sz="1200" b="0" i="0" u="none" strike="noStrike" cap="none" spc="0" dirty="0">
                <a:solidFill>
                  <a:srgbClr val="000000"/>
                </a:solidFill>
                <a:latin typeface="Segoe UI"/>
                <a:ea typeface="Segoe UI"/>
                <a:cs typeface="Segoe UI"/>
              </a:rPr>
              <a:t>, в </a:t>
            </a:r>
            <a:r>
              <a:rPr lang="en-US" sz="1200" b="0" i="0" u="none" strike="noStrike" cap="none" spc="0" dirty="0" err="1">
                <a:solidFill>
                  <a:srgbClr val="000000"/>
                </a:solidFill>
                <a:latin typeface="Segoe UI"/>
                <a:ea typeface="Segoe UI"/>
                <a:cs typeface="Segoe UI"/>
              </a:rPr>
              <a:t>котором</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данные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собираются</a:t>
            </a:r>
            <a:r>
              <a:rPr lang="en-US" sz="1200" b="0" i="0" u="none" strike="noStrike" cap="none" spc="0" dirty="0">
                <a:solidFill>
                  <a:srgbClr val="000000"/>
                </a:solidFill>
                <a:latin typeface="Segoe UI"/>
                <a:ea typeface="Segoe UI"/>
                <a:cs typeface="Segoe UI"/>
              </a:rPr>
              <a:t> и </a:t>
            </a:r>
            <a:r>
              <a:rPr lang="en-US" sz="1200" b="0" i="0" u="none" strike="noStrike" cap="none" spc="0" dirty="0" err="1">
                <a:solidFill>
                  <a:srgbClr val="000000"/>
                </a:solidFill>
                <a:latin typeface="Segoe UI"/>
                <a:ea typeface="Segoe UI"/>
                <a:cs typeface="Segoe UI"/>
              </a:rPr>
              <a:t>обрабатываются</a:t>
            </a:r>
            <a:r>
              <a:rPr lang="en-US" sz="1200" b="0" i="0" u="none" strike="noStrike" cap="none" spc="0" dirty="0">
                <a:solidFill>
                  <a:srgbClr val="000000"/>
                </a:solidFill>
                <a:latin typeface="Segoe UI"/>
                <a:ea typeface="Segoe UI"/>
                <a:cs typeface="Segoe UI"/>
              </a:rPr>
              <a:t> в </a:t>
            </a:r>
            <a:r>
              <a:rPr lang="en-US" sz="1200" b="0" i="0" u="none" strike="noStrike" cap="none" spc="0" dirty="0" err="1">
                <a:solidFill>
                  <a:srgbClr val="000000"/>
                </a:solidFill>
                <a:latin typeface="Segoe UI"/>
                <a:ea typeface="Segoe UI"/>
                <a:cs typeface="Segoe UI"/>
              </a:rPr>
              <a:t>реальном</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времени</a:t>
            </a:r>
            <a:r>
              <a:rPr lang="en-US" sz="1200" b="0" i="0" u="none" strike="noStrike" cap="none" spc="0" dirty="0">
                <a:solidFill>
                  <a:srgbClr val="000000"/>
                </a:solidFill>
                <a:latin typeface="Segoe UI"/>
                <a:ea typeface="Segoe UI"/>
                <a:cs typeface="Segoe UI"/>
              </a:rPr>
              <a:t> в </a:t>
            </a:r>
            <a:r>
              <a:rPr lang="en-US" sz="1200" b="0" i="0" u="none" strike="noStrike" cap="none" spc="0" dirty="0" err="1">
                <a:solidFill>
                  <a:srgbClr val="000000"/>
                </a:solidFill>
                <a:latin typeface="Segoe UI"/>
                <a:ea typeface="Segoe UI"/>
                <a:cs typeface="Segoe UI"/>
              </a:rPr>
              <a:t>больших</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коли</a:t>
            </a:r>
            <a:r>
              <a:rPr lang="ru-RU" sz="1200" b="0" i="0" u="none" strike="noStrike" cap="none" spc="0" dirty="0">
                <a:solidFill>
                  <a:srgbClr val="000000"/>
                </a:solidFill>
                <a:latin typeface="Segoe UI"/>
                <a:ea typeface="Segoe UI"/>
                <a:cs typeface="Segoe UI"/>
              </a:rPr>
              <a:t>ч</a:t>
            </a:r>
            <a:r>
              <a:rPr lang="en-US" sz="1200" b="0" i="0" u="none" strike="noStrike" cap="none" spc="0" dirty="0" err="1">
                <a:solidFill>
                  <a:srgbClr val="000000"/>
                </a:solidFill>
                <a:latin typeface="Segoe UI"/>
                <a:ea typeface="Segoe UI"/>
                <a:cs typeface="Segoe UI"/>
              </a:rPr>
              <a:t>ествах</a:t>
            </a:r>
            <a:r>
              <a:rPr lang="en-US" sz="1200" b="0" i="0" u="none" strike="noStrike" cap="none" spc="0" dirty="0">
                <a:solidFill>
                  <a:srgbClr val="000000"/>
                </a:solidFill>
                <a:latin typeface="Segoe UI"/>
                <a:ea typeface="Segoe UI"/>
                <a:cs typeface="Segoe UI"/>
              </a:rPr>
              <a:t>. </a:t>
            </a:r>
            <a:endParaRPr lang="ru-RU" sz="1200" b="0" i="0" u="none" strike="noStrike" cap="none" spc="0" dirty="0">
              <a:solidFill>
                <a:srgbClr val="000000"/>
              </a:solidFill>
              <a:latin typeface="Segoe UI"/>
              <a:cs typeface="Segoe UI"/>
            </a:endParaRPr>
          </a:p>
          <a:p>
            <a:r>
              <a:rPr lang="en-US" sz="1200" b="0" i="0" u="none" strike="noStrike" cap="none" spc="0" dirty="0" err="1">
                <a:solidFill>
                  <a:srgbClr val="000000"/>
                </a:solidFill>
                <a:latin typeface="Segoe UI"/>
                <a:ea typeface="Segoe UI"/>
                <a:cs typeface="Segoe UI"/>
              </a:rPr>
              <a:t>Не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только</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большое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количество</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записей</a:t>
            </a:r>
            <a:r>
              <a:rPr lang="en-US" sz="1200" b="0" i="0" u="none" strike="noStrike" cap="none" spc="0" dirty="0">
                <a:solidFill>
                  <a:srgbClr val="000000"/>
                </a:solidFill>
                <a:latin typeface="Segoe UI"/>
                <a:ea typeface="Segoe UI"/>
                <a:cs typeface="Segoe UI"/>
              </a:rPr>
              <a:t> в </a:t>
            </a:r>
            <a:r>
              <a:rPr lang="en-US" sz="1200" b="0" i="0" u="none" strike="noStrike" cap="none" spc="0" dirty="0" err="1">
                <a:solidFill>
                  <a:srgbClr val="000000"/>
                </a:solidFill>
                <a:latin typeface="Segoe UI"/>
                <a:ea typeface="Segoe UI"/>
                <a:cs typeface="Segoe UI"/>
              </a:rPr>
              <a:t>таблицах</a:t>
            </a:r>
            <a:r>
              <a:rPr lang="en-US" sz="1200" b="0" i="0" u="none" strike="noStrike" cap="none" spc="0" dirty="0">
                <a:solidFill>
                  <a:srgbClr val="000000"/>
                </a:solidFill>
                <a:latin typeface="Segoe UI"/>
                <a:ea typeface="Segoe UI"/>
                <a:cs typeface="Segoe UI"/>
              </a:rPr>
              <a:t> и </a:t>
            </a:r>
            <a:r>
              <a:rPr lang="en-US" sz="1200" b="0" i="0" u="none" strike="noStrike" cap="none" spc="0" dirty="0" err="1">
                <a:solidFill>
                  <a:srgbClr val="000000"/>
                </a:solidFill>
                <a:latin typeface="Segoe UI"/>
                <a:ea typeface="Segoe UI"/>
                <a:cs typeface="Segoe UI"/>
              </a:rPr>
              <a:t>файлах</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характеризует</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большие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данные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но</a:t>
            </a:r>
            <a:r>
              <a:rPr lang="en-US" sz="1200" b="0" i="0" u="none" strike="noStrike" cap="none" spc="0" dirty="0">
                <a:solidFill>
                  <a:srgbClr val="000000"/>
                </a:solidFill>
                <a:latin typeface="Segoe UI"/>
                <a:ea typeface="Segoe UI"/>
                <a:cs typeface="Segoe UI"/>
              </a:rPr>
              <a:t> и </a:t>
            </a:r>
            <a:r>
              <a:rPr lang="en-US" sz="1200" b="0" i="0" u="none" strike="noStrike" cap="none" spc="0" dirty="0" err="1">
                <a:solidFill>
                  <a:srgbClr val="000000"/>
                </a:solidFill>
                <a:latin typeface="Segoe UI"/>
                <a:ea typeface="Segoe UI"/>
                <a:cs typeface="Segoe UI"/>
              </a:rPr>
              <a:t>разнообразие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собираемых</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значений</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со</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всех</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источников</a:t>
            </a:r>
            <a:r>
              <a:rPr lang="en-US" sz="1200" b="0" i="0" u="none" strike="noStrike" cap="none" spc="0" dirty="0">
                <a:solidFill>
                  <a:srgbClr val="000000"/>
                </a:solidFill>
                <a:latin typeface="Segoe UI"/>
                <a:ea typeface="Segoe UI"/>
                <a:cs typeface="Segoe UI"/>
              </a:rPr>
              <a:t>, а </a:t>
            </a:r>
            <a:r>
              <a:rPr lang="en-US" sz="1200" b="0" i="0" u="none" strike="noStrike" cap="none" spc="0" dirty="0" err="1">
                <a:solidFill>
                  <a:srgbClr val="000000"/>
                </a:solidFill>
                <a:latin typeface="Segoe UI"/>
                <a:ea typeface="Segoe UI"/>
                <a:cs typeface="Segoe UI"/>
              </a:rPr>
              <a:t>именно</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большое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количество</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разнообразных</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параметров</a:t>
            </a:r>
            <a:r>
              <a:rPr lang="en-US" sz="1200" b="0" i="0" u="none" strike="noStrike" cap="none" spc="0" dirty="0">
                <a:solidFill>
                  <a:srgbClr val="000000"/>
                </a:solidFill>
                <a:latin typeface="Segoe UI"/>
                <a:ea typeface="Segoe UI"/>
                <a:cs typeface="Segoe UI"/>
              </a:rPr>
              <a:t> с </a:t>
            </a:r>
            <a:r>
              <a:rPr lang="en-US" sz="1200" b="0" i="0" u="none" strike="noStrike" cap="none" spc="0" dirty="0" err="1">
                <a:solidFill>
                  <a:srgbClr val="000000"/>
                </a:solidFill>
                <a:latin typeface="Segoe UI"/>
                <a:ea typeface="Segoe UI"/>
                <a:cs typeface="Segoe UI"/>
              </a:rPr>
              <a:t>разными</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типами</a:t>
            </a:r>
            <a:r>
              <a:rPr lang="en-US" sz="1200" b="0" i="0" u="none" strike="noStrike" cap="none" spc="0" dirty="0">
                <a:solidFill>
                  <a:srgbClr val="000000"/>
                </a:solidFill>
                <a:latin typeface="Segoe UI"/>
                <a:ea typeface="Segoe UI"/>
                <a:cs typeface="Segoe UI"/>
              </a:rPr>
              <a:t> и </a:t>
            </a:r>
            <a:r>
              <a:rPr lang="en-US" sz="1200" b="0" i="0" u="none" strike="noStrike" cap="none" spc="0" dirty="0" err="1">
                <a:solidFill>
                  <a:srgbClr val="000000"/>
                </a:solidFill>
                <a:latin typeface="Segoe UI"/>
                <a:ea typeface="Segoe UI"/>
                <a:cs typeface="Segoe UI"/>
              </a:rPr>
              <a:t>форматами</a:t>
            </a:r>
            <a:r>
              <a:rPr lang="en-US" sz="1200" b="0" i="0" u="none" strike="noStrike" cap="none" spc="0" dirty="0">
                <a:solidFill>
                  <a:srgbClr val="000000"/>
                </a:solidFill>
                <a:latin typeface="Segoe UI"/>
                <a:ea typeface="Segoe UI"/>
                <a:cs typeface="Segoe UI"/>
              </a:rPr>
              <a:t>. </a:t>
            </a:r>
            <a:endParaRPr lang="ru-RU" sz="1200" b="0" i="0" u="none" strike="noStrike" cap="none" spc="0" dirty="0">
              <a:solidFill>
                <a:srgbClr val="000000"/>
              </a:solidFill>
              <a:latin typeface="Segoe UI"/>
              <a:cs typeface="Segoe UI"/>
            </a:endParaRPr>
          </a:p>
          <a:p>
            <a:r>
              <a:rPr lang="en-US" sz="1200" b="0" i="0" u="none" strike="noStrike" cap="none" spc="0" dirty="0" err="1">
                <a:solidFill>
                  <a:srgbClr val="000000"/>
                </a:solidFill>
                <a:latin typeface="Segoe UI"/>
                <a:ea typeface="Segoe UI"/>
                <a:cs typeface="Segoe UI"/>
              </a:rPr>
              <a:t>Такое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большое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скопление</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информации</a:t>
            </a:r>
            <a:r>
              <a:rPr lang="en-US" sz="1200" b="0" i="0" u="none" strike="noStrike" cap="none" spc="0" dirty="0">
                <a:solidFill>
                  <a:srgbClr val="000000"/>
                </a:solidFill>
                <a:latin typeface="Segoe UI"/>
                <a:ea typeface="Segoe UI"/>
                <a:cs typeface="Segoe UI"/>
              </a:rPr>
              <a:t> и </a:t>
            </a:r>
            <a:r>
              <a:rPr lang="en-US" sz="1200" b="0" i="0" u="none" strike="noStrike" cap="none" spc="0" dirty="0" err="1">
                <a:solidFill>
                  <a:srgbClr val="000000"/>
                </a:solidFill>
                <a:latin typeface="Segoe UI"/>
                <a:ea typeface="Segoe UI"/>
                <a:cs typeface="Segoe UI"/>
              </a:rPr>
              <a:t>называется</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большими</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данными</a:t>
            </a:r>
            <a:r>
              <a:rPr lang="en-US" sz="1200" b="0" i="0" u="none" strike="noStrike" cap="none" spc="0" dirty="0">
                <a:solidFill>
                  <a:srgbClr val="000000"/>
                </a:solidFill>
                <a:latin typeface="Segoe UI"/>
                <a:ea typeface="Segoe UI"/>
                <a:cs typeface="Segoe UI"/>
              </a:rPr>
              <a:t> и </a:t>
            </a:r>
            <a:r>
              <a:rPr lang="en-US" sz="1200" b="0" i="0" u="none" strike="noStrike" cap="none" spc="0" dirty="0" err="1">
                <a:solidFill>
                  <a:srgbClr val="000000"/>
                </a:solidFill>
                <a:latin typeface="Segoe UI"/>
                <a:ea typeface="Segoe UI"/>
                <a:cs typeface="Segoe UI"/>
              </a:rPr>
              <a:t>их</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сбор</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хранение</a:t>
            </a:r>
            <a:r>
              <a:rPr lang="en-US" sz="1200" b="0" i="0" u="none" strike="noStrike" cap="none" spc="0" dirty="0">
                <a:solidFill>
                  <a:srgbClr val="000000"/>
                </a:solidFill>
                <a:latin typeface="Segoe UI"/>
                <a:ea typeface="Segoe UI"/>
                <a:cs typeface="Segoe UI"/>
              </a:rPr>
              <a:t> и </a:t>
            </a:r>
            <a:r>
              <a:rPr lang="en-US" sz="1200" b="0" i="0" u="none" strike="noStrike" cap="none" spc="0" dirty="0" err="1">
                <a:solidFill>
                  <a:srgbClr val="000000"/>
                </a:solidFill>
                <a:latin typeface="Segoe UI"/>
                <a:ea typeface="Segoe UI"/>
                <a:cs typeface="Segoe UI"/>
              </a:rPr>
              <a:t>обработка</a:t>
            </a:r>
            <a:r>
              <a:rPr lang="en-US" sz="1200" b="0" i="0" u="none" strike="noStrike" cap="none" spc="0" dirty="0">
                <a:solidFill>
                  <a:srgbClr val="000000"/>
                </a:solidFill>
                <a:latin typeface="Segoe UI"/>
                <a:ea typeface="Segoe UI"/>
                <a:cs typeface="Segoe UI"/>
              </a:rPr>
              <a:t> — </a:t>
            </a:r>
            <a:r>
              <a:rPr lang="en-US" sz="1200" b="0" i="0" u="none" strike="noStrike" cap="none" spc="0" dirty="0" err="1">
                <a:solidFill>
                  <a:srgbClr val="000000"/>
                </a:solidFill>
                <a:latin typeface="Segoe UI"/>
                <a:ea typeface="Segoe UI"/>
                <a:cs typeface="Segoe UI"/>
              </a:rPr>
              <a:t>ключевая</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задача</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аналитики</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данных</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на</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сегодняшний</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день</a:t>
            </a:r>
            <a:r>
              <a:rPr lang="en-US" sz="1200" b="0" i="0" u="none" strike="noStrike" cap="none" spc="0" dirty="0">
                <a:solidFill>
                  <a:srgbClr val="000000"/>
                </a:solidFill>
                <a:latin typeface="Segoe UI"/>
                <a:ea typeface="Segoe UI"/>
                <a:cs typeface="Segoe UI"/>
              </a:rPr>
              <a:t>.</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16</a:t>
            </a:fld>
            <a:endParaRPr lang="ru-RU"/>
          </a:p>
        </p:txBody>
      </p:sp>
    </p:spTree>
    <p:extLst>
      <p:ext uri="{BB962C8B-B14F-4D97-AF65-F5344CB8AC3E}">
        <p14:creationId xmlns:p14="http://schemas.microsoft.com/office/powerpoint/2010/main" val="2485181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cap="none" spc="0" dirty="0" err="1">
                <a:solidFill>
                  <a:srgbClr val="000000"/>
                </a:solidFill>
                <a:latin typeface="Segoe UI"/>
                <a:ea typeface="Segoe UI"/>
                <a:cs typeface="Segoe UI"/>
              </a:rPr>
              <a:t>Большие</a:t>
            </a:r>
            <a:r>
              <a:rPr lang="en-US" sz="1200" b="1" i="0" u="none" strike="noStrike" cap="none" spc="0" dirty="0">
                <a:solidFill>
                  <a:srgbClr val="000000"/>
                </a:solidFill>
                <a:latin typeface="Segoe UI"/>
                <a:ea typeface="Segoe UI"/>
                <a:cs typeface="Segoe UI"/>
              </a:rPr>
              <a:t> </a:t>
            </a:r>
            <a:r>
              <a:rPr lang="en-US" sz="1200" b="1" i="0" u="none" strike="noStrike" cap="none" spc="0" dirty="0" err="1">
                <a:solidFill>
                  <a:srgbClr val="000000"/>
                </a:solidFill>
                <a:latin typeface="Segoe UI"/>
                <a:ea typeface="Segoe UI"/>
                <a:cs typeface="Segoe UI"/>
              </a:rPr>
              <a:t>данные</a:t>
            </a:r>
            <a:r>
              <a:rPr lang="en-US" sz="1200" b="1" i="0" u="none" strike="noStrike" cap="none" spc="0" dirty="0">
                <a:solidFill>
                  <a:srgbClr val="000000"/>
                </a:solidFill>
                <a:latin typeface="Segoe UI"/>
                <a:ea typeface="Segoe UI"/>
                <a:cs typeface="Segoe UI"/>
              </a:rPr>
              <a:t> </a:t>
            </a:r>
            <a:r>
              <a:rPr lang="en-US" sz="1200" b="0" i="0" u="none" strike="noStrike" cap="none" spc="0" dirty="0">
                <a:solidFill>
                  <a:srgbClr val="000000"/>
                </a:solidFill>
                <a:latin typeface="Segoe UI"/>
                <a:ea typeface="Segoe UI"/>
                <a:cs typeface="Segoe UI"/>
              </a:rPr>
              <a:t>— </a:t>
            </a:r>
            <a:r>
              <a:rPr lang="en-US" sz="1200" b="0" i="0" u="none" strike="noStrike" cap="none" spc="0" dirty="0" err="1">
                <a:solidFill>
                  <a:srgbClr val="000000"/>
                </a:solidFill>
                <a:latin typeface="Segoe UI"/>
                <a:ea typeface="Segoe UI"/>
                <a:cs typeface="Segoe UI"/>
              </a:rPr>
              <a:t>это</a:t>
            </a:r>
            <a:r>
              <a:rPr lang="en-US" sz="1200" b="0" i="0" u="none" strike="noStrike" cap="none" spc="0" dirty="0">
                <a:solidFill>
                  <a:srgbClr val="000000"/>
                </a:solidFill>
                <a:latin typeface="Segoe UI"/>
                <a:ea typeface="Segoe UI"/>
                <a:cs typeface="Segoe UI"/>
              </a:rPr>
              <a:t> </a:t>
            </a:r>
            <a:r>
              <a:rPr lang="en-US" sz="1200" b="1" i="0" u="none" strike="noStrike" cap="none" spc="0" dirty="0" err="1">
                <a:solidFill>
                  <a:srgbClr val="000000"/>
                </a:solidFill>
                <a:latin typeface="Segoe UI"/>
                <a:ea typeface="Segoe UI"/>
                <a:cs typeface="Segoe UI"/>
              </a:rPr>
              <a:t>разнообразные</a:t>
            </a:r>
            <a:r>
              <a:rPr lang="en-US" sz="1200" b="1" i="0" u="none" strike="noStrike" cap="none" spc="0" dirty="0">
                <a:solidFill>
                  <a:srgbClr val="000000"/>
                </a:solidFill>
                <a:latin typeface="Segoe UI"/>
                <a:ea typeface="Segoe UI"/>
                <a:cs typeface="Segoe UI"/>
              </a:rPr>
              <a:t> </a:t>
            </a:r>
            <a:r>
              <a:rPr lang="en-US" sz="1200" b="1" i="0" u="none" strike="noStrike" cap="none" spc="0" dirty="0" err="1">
                <a:solidFill>
                  <a:srgbClr val="000000"/>
                </a:solidFill>
                <a:latin typeface="Segoe UI"/>
                <a:ea typeface="Segoe UI"/>
                <a:cs typeface="Segoe UI"/>
              </a:rPr>
              <a:t>данные</a:t>
            </a:r>
            <a:r>
              <a:rPr lang="en-US" sz="1200" b="1" i="0" u="none" strike="noStrike" cap="none" spc="0" dirty="0">
                <a:solidFill>
                  <a:srgbClr val="000000"/>
                </a:solidFill>
                <a:latin typeface="Segoe UI"/>
                <a:ea typeface="Segoe UI"/>
                <a:cs typeface="Segoe UI"/>
              </a:rPr>
              <a:t>, </a:t>
            </a:r>
            <a:r>
              <a:rPr lang="en-US" sz="1200" b="1" i="0" u="none" strike="noStrike" cap="none" spc="0" dirty="0" err="1">
                <a:solidFill>
                  <a:srgbClr val="000000"/>
                </a:solidFill>
                <a:latin typeface="Segoe UI"/>
                <a:ea typeface="Segoe UI"/>
                <a:cs typeface="Segoe UI"/>
              </a:rPr>
              <a:t>которые</a:t>
            </a:r>
            <a:r>
              <a:rPr lang="en-US" sz="1200" b="1" i="0" u="none" strike="noStrike" cap="none" spc="0" dirty="0">
                <a:solidFill>
                  <a:srgbClr val="000000"/>
                </a:solidFill>
                <a:latin typeface="Segoe UI"/>
                <a:ea typeface="Segoe UI"/>
                <a:cs typeface="Segoe UI"/>
              </a:rPr>
              <a:t> </a:t>
            </a:r>
            <a:r>
              <a:rPr lang="en-US" sz="1200" b="1" i="0" u="none" strike="noStrike" cap="none" spc="0" dirty="0" err="1">
                <a:solidFill>
                  <a:srgbClr val="000000"/>
                </a:solidFill>
                <a:latin typeface="Segoe UI"/>
                <a:ea typeface="Segoe UI"/>
                <a:cs typeface="Segoe UI"/>
              </a:rPr>
              <a:t>поступают</a:t>
            </a:r>
            <a:r>
              <a:rPr lang="en-US" sz="1200" b="1" i="0" u="none" strike="noStrike" cap="none" spc="0" dirty="0">
                <a:solidFill>
                  <a:srgbClr val="000000"/>
                </a:solidFill>
                <a:latin typeface="Segoe UI"/>
                <a:ea typeface="Segoe UI"/>
                <a:cs typeface="Segoe UI"/>
              </a:rPr>
              <a:t> с </a:t>
            </a:r>
            <a:r>
              <a:rPr lang="en-US" sz="1200" b="1" i="0" u="none" strike="noStrike" cap="none" spc="0" dirty="0" err="1">
                <a:solidFill>
                  <a:srgbClr val="000000"/>
                </a:solidFill>
                <a:latin typeface="Segoe UI"/>
                <a:ea typeface="Segoe UI"/>
                <a:cs typeface="Segoe UI"/>
              </a:rPr>
              <a:t>постоянно</a:t>
            </a:r>
            <a:r>
              <a:rPr lang="en-US" sz="1200" b="1" i="0" u="none" strike="noStrike" cap="none" spc="0" dirty="0">
                <a:solidFill>
                  <a:srgbClr val="000000"/>
                </a:solidFill>
                <a:latin typeface="Segoe UI"/>
                <a:ea typeface="Segoe UI"/>
                <a:cs typeface="Segoe UI"/>
              </a:rPr>
              <a:t> </a:t>
            </a:r>
            <a:r>
              <a:rPr lang="en-US" sz="1200" b="1" i="0" u="none" strike="noStrike" cap="none" spc="0" dirty="0" err="1">
                <a:solidFill>
                  <a:srgbClr val="000000"/>
                </a:solidFill>
                <a:latin typeface="Segoe UI"/>
                <a:ea typeface="Segoe UI"/>
                <a:cs typeface="Segoe UI"/>
              </a:rPr>
              <a:t>растущей</a:t>
            </a:r>
            <a:r>
              <a:rPr lang="en-US" sz="1200" b="1" i="0" u="none" strike="noStrike" cap="none" spc="0" dirty="0">
                <a:solidFill>
                  <a:srgbClr val="000000"/>
                </a:solidFill>
                <a:latin typeface="Segoe UI"/>
                <a:ea typeface="Segoe UI"/>
                <a:cs typeface="Segoe UI"/>
              </a:rPr>
              <a:t> </a:t>
            </a:r>
            <a:r>
              <a:rPr lang="en-US" sz="1200" b="1" i="0" u="none" strike="noStrike" cap="none" spc="0" dirty="0" err="1">
                <a:solidFill>
                  <a:srgbClr val="000000"/>
                </a:solidFill>
                <a:latin typeface="Segoe UI"/>
                <a:ea typeface="Segoe UI"/>
                <a:cs typeface="Segoe UI"/>
              </a:rPr>
              <a:t>скоростью</a:t>
            </a:r>
            <a:r>
              <a:rPr lang="en-US" sz="1200" b="1" i="0" u="none" strike="noStrike" cap="none" spc="0" dirty="0">
                <a:solidFill>
                  <a:srgbClr val="000000"/>
                </a:solidFill>
                <a:latin typeface="Segoe UI"/>
                <a:ea typeface="Segoe UI"/>
                <a:cs typeface="Segoe UI"/>
              </a:rPr>
              <a:t> и </a:t>
            </a:r>
            <a:r>
              <a:rPr lang="en-US" sz="1200" b="1" i="0" u="none" strike="noStrike" cap="none" spc="0" dirty="0" err="1">
                <a:solidFill>
                  <a:srgbClr val="000000"/>
                </a:solidFill>
                <a:latin typeface="Segoe UI"/>
                <a:ea typeface="Segoe UI"/>
                <a:cs typeface="Segoe UI"/>
              </a:rPr>
              <a:t>объем</a:t>
            </a:r>
            <a:r>
              <a:rPr lang="en-US" sz="1200" b="1" i="0" u="none" strike="noStrike" cap="none" spc="0" dirty="0">
                <a:solidFill>
                  <a:srgbClr val="000000"/>
                </a:solidFill>
                <a:latin typeface="Segoe UI"/>
                <a:ea typeface="Segoe UI"/>
                <a:cs typeface="Segoe UI"/>
              </a:rPr>
              <a:t> </a:t>
            </a:r>
            <a:r>
              <a:rPr lang="en-US" sz="1200" b="1" i="0" u="none" strike="noStrike" cap="none" spc="0" dirty="0" err="1">
                <a:solidFill>
                  <a:srgbClr val="000000"/>
                </a:solidFill>
                <a:latin typeface="Segoe UI"/>
                <a:ea typeface="Segoe UI"/>
                <a:cs typeface="Segoe UI"/>
              </a:rPr>
              <a:t>которых</a:t>
            </a:r>
            <a:r>
              <a:rPr lang="en-US" sz="1200" b="1" i="0" u="none" strike="noStrike" cap="none" spc="0" dirty="0">
                <a:solidFill>
                  <a:srgbClr val="000000"/>
                </a:solidFill>
                <a:latin typeface="Segoe UI"/>
                <a:ea typeface="Segoe UI"/>
                <a:cs typeface="Segoe UI"/>
              </a:rPr>
              <a:t> </a:t>
            </a:r>
            <a:r>
              <a:rPr lang="en-US" sz="1200" b="1" i="0" u="none" strike="noStrike" cap="none" spc="0" dirty="0" err="1">
                <a:solidFill>
                  <a:srgbClr val="000000"/>
                </a:solidFill>
                <a:latin typeface="Segoe UI"/>
                <a:ea typeface="Segoe UI"/>
                <a:cs typeface="Segoe UI"/>
              </a:rPr>
              <a:t>постоянно</a:t>
            </a:r>
            <a:r>
              <a:rPr lang="en-US" sz="1200" b="1" i="0" u="none" strike="noStrike" cap="none" spc="0" dirty="0">
                <a:solidFill>
                  <a:srgbClr val="000000"/>
                </a:solidFill>
                <a:latin typeface="Segoe UI"/>
                <a:ea typeface="Segoe UI"/>
                <a:cs typeface="Segoe UI"/>
              </a:rPr>
              <a:t> </a:t>
            </a:r>
            <a:r>
              <a:rPr lang="en-US" sz="1200" b="1" i="0" u="none" strike="noStrike" cap="none" spc="0" dirty="0" err="1">
                <a:solidFill>
                  <a:srgbClr val="000000"/>
                </a:solidFill>
                <a:latin typeface="Segoe UI"/>
                <a:ea typeface="Segoe UI"/>
                <a:cs typeface="Segoe UI"/>
              </a:rPr>
              <a:t>растет</a:t>
            </a:r>
            <a:r>
              <a:rPr lang="en-US" sz="1200" b="0" i="0" u="none" strike="noStrike" cap="none" spc="0" dirty="0">
                <a:solidFill>
                  <a:srgbClr val="000000"/>
                </a:solidFill>
                <a:latin typeface="Segoe UI"/>
                <a:ea typeface="Segoe UI"/>
                <a:cs typeface="Segoe UI"/>
              </a:rPr>
              <a:t>. </a:t>
            </a:r>
            <a:endParaRPr lang="en-US" sz="1200" b="0" i="0" u="none" strike="noStrike" cap="none" spc="0" dirty="0">
              <a:solidFill>
                <a:srgbClr val="000000"/>
              </a:solidFill>
              <a:latin typeface="Times New Roman"/>
              <a:cs typeface="Times New Roman"/>
            </a:endParaRPr>
          </a:p>
          <a:p>
            <a:endParaRPr lang="ru-RU" dirty="0"/>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17</a:t>
            </a:fld>
            <a:endParaRPr lang="ru-RU"/>
          </a:p>
        </p:txBody>
      </p:sp>
    </p:spTree>
    <p:extLst>
      <p:ext uri="{BB962C8B-B14F-4D97-AF65-F5344CB8AC3E}">
        <p14:creationId xmlns:p14="http://schemas.microsoft.com/office/powerpoint/2010/main" val="3942619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5"/>
              </a:spcBef>
              <a:defRPr/>
            </a:pPr>
            <a:r>
              <a:rPr lang="ru-RU" sz="1200" b="0" i="0" u="none" strike="noStrike" cap="none" spc="0" dirty="0">
                <a:solidFill>
                  <a:srgbClr val="000000"/>
                </a:solidFill>
                <a:latin typeface="Segoe UI"/>
                <a:ea typeface="Segoe UI"/>
                <a:cs typeface="Segoe UI"/>
              </a:rPr>
              <a:t>Три основных свойства больших данных — </a:t>
            </a:r>
            <a:r>
              <a:rPr lang="ru-RU" sz="1200" b="1" i="0" u="none" strike="noStrike" cap="none" spc="0" dirty="0">
                <a:solidFill>
                  <a:srgbClr val="000000"/>
                </a:solidFill>
                <a:latin typeface="Segoe UI"/>
                <a:ea typeface="Segoe UI"/>
                <a:cs typeface="Segoe UI"/>
              </a:rPr>
              <a:t>разнообразие</a:t>
            </a:r>
            <a:r>
              <a:rPr lang="ru-RU" sz="1200" b="0" i="0" u="none" strike="noStrike" cap="none" spc="0" dirty="0">
                <a:solidFill>
                  <a:srgbClr val="000000"/>
                </a:solidFill>
                <a:latin typeface="Segoe UI"/>
                <a:ea typeface="Segoe UI"/>
                <a:cs typeface="Segoe UI"/>
              </a:rPr>
              <a:t>, </a:t>
            </a:r>
            <a:r>
              <a:rPr lang="ru-RU" sz="1200" b="1" i="0" u="none" strike="noStrike" cap="none" spc="0" dirty="0">
                <a:solidFill>
                  <a:srgbClr val="000000"/>
                </a:solidFill>
                <a:latin typeface="Segoe UI"/>
                <a:ea typeface="Segoe UI"/>
                <a:cs typeface="Segoe UI"/>
              </a:rPr>
              <a:t>высокая скорость поступления</a:t>
            </a:r>
            <a:r>
              <a:rPr lang="ru-RU" sz="1200" b="0" i="0" u="none" strike="noStrike" cap="none" spc="0" dirty="0">
                <a:solidFill>
                  <a:srgbClr val="000000"/>
                </a:solidFill>
                <a:latin typeface="Segoe UI"/>
                <a:ea typeface="Segoe UI"/>
                <a:cs typeface="Segoe UI"/>
              </a:rPr>
              <a:t> и </a:t>
            </a:r>
            <a:r>
              <a:rPr lang="ru-RU" sz="1200" b="1" i="0" u="none" strike="noStrike" cap="none" spc="0" dirty="0">
                <a:solidFill>
                  <a:srgbClr val="000000"/>
                </a:solidFill>
                <a:latin typeface="Segoe UI"/>
                <a:ea typeface="Segoe UI"/>
                <a:cs typeface="Segoe UI"/>
              </a:rPr>
              <a:t>большой объем</a:t>
            </a:r>
            <a:endParaRPr lang="ru-RU" sz="1200" b="0" strike="noStrike" spc="0" dirty="0">
              <a:solidFill>
                <a:srgbClr val="000000"/>
              </a:solidFill>
              <a:latin typeface="Segoe UI"/>
              <a:ea typeface="Segoe UI"/>
              <a:cs typeface="Segoe UI"/>
            </a:endParaRPr>
          </a:p>
          <a:p>
            <a:pPr>
              <a:defRPr/>
            </a:pPr>
            <a:endParaRPr lang="ru-RU" dirty="0"/>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18</a:t>
            </a:fld>
            <a:endParaRPr lang="ru-RU"/>
          </a:p>
        </p:txBody>
      </p:sp>
    </p:spTree>
    <p:extLst>
      <p:ext uri="{BB962C8B-B14F-4D97-AF65-F5344CB8AC3E}">
        <p14:creationId xmlns:p14="http://schemas.microsoft.com/office/powerpoint/2010/main" val="2775042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b="1" dirty="0"/>
              <a:t>Разнообразие данных</a:t>
            </a:r>
            <a:r>
              <a:rPr lang="ru-RU" dirty="0"/>
              <a:t> заключается как в количестве параметров, собираемых в рамках одной записи данных, так и в различных вариациях представления собираемой информации. </a:t>
            </a:r>
          </a:p>
          <a:p>
            <a:endParaRPr lang="ru-RU" dirty="0"/>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19</a:t>
            </a:fld>
            <a:endParaRPr lang="ru-RU"/>
          </a:p>
        </p:txBody>
      </p:sp>
    </p:spTree>
    <p:extLst>
      <p:ext uri="{BB962C8B-B14F-4D97-AF65-F5344CB8AC3E}">
        <p14:creationId xmlns:p14="http://schemas.microsoft.com/office/powerpoint/2010/main" val="3044448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данном лекционном курсе мы разберемся с основами обработки больших данных в разных проявлениях, начиная от сбора данных и заканчивая их анализом.</a:t>
            </a:r>
          </a:p>
          <a:p>
            <a:r>
              <a:rPr lang="ru-RU" dirty="0"/>
              <a:t>Лекционный курс состоит из восьми тем, среди которых</a:t>
            </a:r>
          </a:p>
        </p:txBody>
      </p:sp>
      <p:sp>
        <p:nvSpPr>
          <p:cNvPr id="4" name="Номер слайда 3"/>
          <p:cNvSpPr>
            <a:spLocks noGrp="1"/>
          </p:cNvSpPr>
          <p:nvPr>
            <p:ph type="sldNum" sz="quarter" idx="5"/>
          </p:nvPr>
        </p:nvSpPr>
        <p:spPr/>
        <p:txBody>
          <a:bodyPr/>
          <a:lstStyle/>
          <a:p>
            <a:fld id="{DF4ECBE7-4487-4615-A10C-5FECAADA1E8C}" type="slidenum">
              <a:rPr lang="ru-RU" smtClean="0"/>
              <a:t>2</a:t>
            </a:fld>
            <a:endParaRPr lang="ru-RU"/>
          </a:p>
        </p:txBody>
      </p:sp>
    </p:spTree>
    <p:extLst>
      <p:ext uri="{BB962C8B-B14F-4D97-AF65-F5344CB8AC3E}">
        <p14:creationId xmlns:p14="http://schemas.microsoft.com/office/powerpoint/2010/main" val="167233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К примеру разнообразия параметров вспомним, что чек магазина состоит из таких параметров как: наименование товара, код товара, количество, цена за единицу, кассир, покупатель и метаданные магазина.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Для одного чека таких строчек несколько, и в каждой строчке таких данных измерения хранятся в различных типах и форматах.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Наименование товара – строковый формат, количество - числовой формат, цена – формат чисел с плавающей запятой и т.д.</a:t>
            </a:r>
          </a:p>
          <a:p>
            <a:endParaRPr lang="ru-RU" dirty="0"/>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20</a:t>
            </a:fld>
            <a:endParaRPr lang="ru-RU"/>
          </a:p>
        </p:txBody>
      </p:sp>
    </p:spTree>
    <p:extLst>
      <p:ext uri="{BB962C8B-B14F-4D97-AF65-F5344CB8AC3E}">
        <p14:creationId xmlns:p14="http://schemas.microsoft.com/office/powerpoint/2010/main" val="11592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Также к примеру разнообразия данных можем привести пример, что</a:t>
            </a:r>
          </a:p>
        </p:txBody>
      </p:sp>
      <p:sp>
        <p:nvSpPr>
          <p:cNvPr id="4" name="Номер слайда 3"/>
          <p:cNvSpPr>
            <a:spLocks noGrp="1"/>
          </p:cNvSpPr>
          <p:nvPr>
            <p:ph type="sldNum" sz="quarter" idx="5"/>
          </p:nvPr>
        </p:nvSpPr>
        <p:spPr/>
        <p:txBody>
          <a:bodyPr/>
          <a:lstStyle/>
          <a:p>
            <a:fld id="{DF4ECBE7-4487-4615-A10C-5FECAADA1E8C}" type="slidenum">
              <a:rPr lang="ru-RU" smtClean="0"/>
              <a:t>21</a:t>
            </a:fld>
            <a:endParaRPr lang="ru-RU"/>
          </a:p>
        </p:txBody>
      </p:sp>
    </p:spTree>
    <p:extLst>
      <p:ext uri="{BB962C8B-B14F-4D97-AF65-F5344CB8AC3E}">
        <p14:creationId xmlns:p14="http://schemas.microsoft.com/office/powerpoint/2010/main" val="1345548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магазинах помимо чеков также хранятся изображения товаров на полках, которые хранятся в виде файлов-картинок, а также видео с камер наблюдения, которые затем магазины используют при оптимизации расстановки товаров в зале, решая задачу повышения спроса на определенные товарные позиции своего ассортимента.</a:t>
            </a:r>
          </a:p>
        </p:txBody>
      </p:sp>
      <p:sp>
        <p:nvSpPr>
          <p:cNvPr id="4" name="Номер слайда 3"/>
          <p:cNvSpPr>
            <a:spLocks noGrp="1"/>
          </p:cNvSpPr>
          <p:nvPr>
            <p:ph type="sldNum" sz="quarter" idx="5"/>
          </p:nvPr>
        </p:nvSpPr>
        <p:spPr/>
        <p:txBody>
          <a:bodyPr/>
          <a:lstStyle/>
          <a:p>
            <a:fld id="{DF4ECBE7-4487-4615-A10C-5FECAADA1E8C}" type="slidenum">
              <a:rPr lang="ru-RU" smtClean="0"/>
              <a:t>22</a:t>
            </a:fld>
            <a:endParaRPr lang="ru-RU"/>
          </a:p>
        </p:txBody>
      </p:sp>
    </p:spTree>
    <p:extLst>
      <p:ext uri="{BB962C8B-B14F-4D97-AF65-F5344CB8AC3E}">
        <p14:creationId xmlns:p14="http://schemas.microsoft.com/office/powerpoint/2010/main" val="2083658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Также большие данные характеризуются высокой скоростью поступления</a:t>
            </a:r>
          </a:p>
        </p:txBody>
      </p:sp>
      <p:sp>
        <p:nvSpPr>
          <p:cNvPr id="4" name="Номер слайда 3"/>
          <p:cNvSpPr>
            <a:spLocks noGrp="1"/>
          </p:cNvSpPr>
          <p:nvPr>
            <p:ph type="sldNum" sz="quarter" idx="5"/>
          </p:nvPr>
        </p:nvSpPr>
        <p:spPr/>
        <p:txBody>
          <a:bodyPr/>
          <a:lstStyle/>
          <a:p>
            <a:fld id="{DF4ECBE7-4487-4615-A10C-5FECAADA1E8C}" type="slidenum">
              <a:rPr lang="ru-RU" smtClean="0"/>
              <a:t>23</a:t>
            </a:fld>
            <a:endParaRPr lang="ru-RU"/>
          </a:p>
        </p:txBody>
      </p:sp>
    </p:spTree>
    <p:extLst>
      <p:ext uri="{BB962C8B-B14F-4D97-AF65-F5344CB8AC3E}">
        <p14:creationId xmlns:p14="http://schemas.microsoft.com/office/powerpoint/2010/main" val="3958059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b="1" dirty="0"/>
              <a:t>Высокая скорость поступления</a:t>
            </a:r>
            <a:r>
              <a:rPr lang="ru-RU" dirty="0"/>
              <a:t> данных характеризуется одновременным количеством участников в системе учета.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К примеру для большого магазина, с большим количеством точек распространения товара, учетная система старается обрабатывать поступающие данные в реальном времени со всех них, чтобы затем обрабатывать их без задержек.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Своевременность записи данных в систему хранения — актуальная задача области разработки высоконагруженных систем обработки и хранения данных.</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24</a:t>
            </a:fld>
            <a:endParaRPr lang="ru-RU"/>
          </a:p>
        </p:txBody>
      </p:sp>
    </p:spTree>
    <p:extLst>
      <p:ext uri="{BB962C8B-B14F-4D97-AF65-F5344CB8AC3E}">
        <p14:creationId xmlns:p14="http://schemas.microsoft.com/office/powerpoint/2010/main" val="1649719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b="1" dirty="0"/>
              <a:t>Большой объем </a:t>
            </a:r>
            <a:r>
              <a:rPr lang="ru-RU" b="0" dirty="0"/>
              <a:t>данных характеризуется в необходимости хранить данные, поступающие с большой скоростью на протяжении некоторого обязательного периода времени.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b="0" dirty="0"/>
              <a:t>В различных предметных областях этот период времени разнится от нескольких лет до десятилетий.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b="0" dirty="0"/>
              <a:t>Однако, все поступающие большие потоки данных, а также исторические данные необходимо обрабатывать и анализировать на современных вычислительных устройствах.</a:t>
            </a:r>
          </a:p>
          <a:p>
            <a:pPr marL="0" marR="0" lvl="0" indent="0" algn="l" defTabSz="914377" rtl="0" eaLnBrk="1" fontAlgn="auto" latinLnBrk="0" hangingPunct="1">
              <a:lnSpc>
                <a:spcPct val="100000"/>
              </a:lnSpc>
              <a:spcBef>
                <a:spcPts val="0"/>
              </a:spcBef>
              <a:spcAft>
                <a:spcPts val="0"/>
              </a:spcAft>
              <a:buClrTx/>
              <a:buSzTx/>
              <a:buFontTx/>
              <a:buNone/>
              <a:tabLst/>
              <a:defRPr/>
            </a:pPr>
            <a:r>
              <a:rPr lang="ru-RU" b="0" dirty="0"/>
              <a:t>Эта проблема является очень существенной в рамках работы с данными, ввиду чего программисты используют различные методы архивации данных, не использовавшихся более определенного заданного времени.</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25</a:t>
            </a:fld>
            <a:endParaRPr lang="ru-RU"/>
          </a:p>
        </p:txBody>
      </p:sp>
    </p:spTree>
    <p:extLst>
      <p:ext uri="{BB962C8B-B14F-4D97-AF65-F5344CB8AC3E}">
        <p14:creationId xmlns:p14="http://schemas.microsoft.com/office/powerpoint/2010/main" val="2697606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Таким образом, объединяя все эти три характеристики получим то, что в современном мире и называется …</a:t>
            </a:r>
          </a:p>
        </p:txBody>
      </p:sp>
      <p:sp>
        <p:nvSpPr>
          <p:cNvPr id="4" name="Номер слайда 3"/>
          <p:cNvSpPr>
            <a:spLocks noGrp="1"/>
          </p:cNvSpPr>
          <p:nvPr>
            <p:ph type="sldNum" sz="quarter" idx="5"/>
          </p:nvPr>
        </p:nvSpPr>
        <p:spPr/>
        <p:txBody>
          <a:bodyPr/>
          <a:lstStyle/>
          <a:p>
            <a:fld id="{DF4ECBE7-4487-4615-A10C-5FECAADA1E8C}" type="slidenum">
              <a:rPr lang="ru-RU" smtClean="0"/>
              <a:t>26</a:t>
            </a:fld>
            <a:endParaRPr lang="ru-RU"/>
          </a:p>
        </p:txBody>
      </p:sp>
    </p:spTree>
    <p:extLst>
      <p:ext uri="{BB962C8B-B14F-4D97-AF65-F5344CB8AC3E}">
        <p14:creationId xmlns:p14="http://schemas.microsoft.com/office/powerpoint/2010/main" val="3119539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большими данными.</a:t>
            </a:r>
          </a:p>
          <a:p>
            <a:r>
              <a:rPr lang="ru-RU" dirty="0"/>
              <a:t>На картинке отображены основные проблемы, с которыми сталкиваются специалисты по работе с большими данными:</a:t>
            </a:r>
          </a:p>
          <a:p>
            <a:r>
              <a:rPr lang="ru-RU" dirty="0"/>
              <a:t>В большом объеме это:</a:t>
            </a:r>
          </a:p>
          <a:p>
            <a:r>
              <a:rPr lang="ru-RU" dirty="0"/>
              <a:t>- Здравоохранение</a:t>
            </a:r>
          </a:p>
          <a:p>
            <a:r>
              <a:rPr lang="ru-RU" dirty="0"/>
              <a:t>- Расчетные чеки</a:t>
            </a:r>
          </a:p>
          <a:p>
            <a:r>
              <a:rPr lang="ru-RU" dirty="0"/>
              <a:t>- Транзакции</a:t>
            </a:r>
          </a:p>
          <a:p>
            <a:r>
              <a:rPr lang="ru-RU" dirty="0"/>
              <a:t>- Мобильные датчики</a:t>
            </a:r>
          </a:p>
          <a:p>
            <a:r>
              <a:rPr lang="ru-RU" dirty="0"/>
              <a:t>В скорости поступления рассматривают:</a:t>
            </a:r>
          </a:p>
          <a:p>
            <a:r>
              <a:rPr lang="ru-RU" dirty="0"/>
              <a:t>- Пакетную обработку данных</a:t>
            </a:r>
          </a:p>
          <a:p>
            <a:r>
              <a:rPr lang="ru-RU" dirty="0"/>
              <a:t>- Холодную обработку данных во времени</a:t>
            </a:r>
          </a:p>
          <a:p>
            <a:r>
              <a:rPr lang="ru-RU" dirty="0"/>
              <a:t>- Горячую обработку данных в реальном времени</a:t>
            </a:r>
          </a:p>
          <a:p>
            <a:r>
              <a:rPr lang="ru-RU" dirty="0"/>
              <a:t>- Обработка потока данных</a:t>
            </a:r>
          </a:p>
          <a:p>
            <a:r>
              <a:rPr lang="ru-RU" dirty="0"/>
              <a:t>В разнообразии учтены:</a:t>
            </a:r>
          </a:p>
          <a:p>
            <a:r>
              <a:rPr lang="ru-RU" dirty="0"/>
              <a:t>- Структурированные табличные данные</a:t>
            </a:r>
          </a:p>
          <a:p>
            <a:r>
              <a:rPr lang="ru-RU" dirty="0"/>
              <a:t>- </a:t>
            </a:r>
            <a:r>
              <a:rPr lang="ru-RU" dirty="0" err="1"/>
              <a:t>Полуструктурированные</a:t>
            </a:r>
            <a:r>
              <a:rPr lang="ru-RU" dirty="0"/>
              <a:t> файловые данные</a:t>
            </a:r>
          </a:p>
          <a:p>
            <a:r>
              <a:rPr lang="ru-RU" dirty="0"/>
              <a:t>- Неструктурированные файловые данные</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27</a:t>
            </a:fld>
            <a:endParaRPr lang="ru-RU"/>
          </a:p>
        </p:txBody>
      </p:sp>
    </p:spTree>
    <p:extLst>
      <p:ext uri="{BB962C8B-B14F-4D97-AF65-F5344CB8AC3E}">
        <p14:creationId xmlns:p14="http://schemas.microsoft.com/office/powerpoint/2010/main" val="1437981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0" i="0" u="none" dirty="0">
                <a:solidFill>
                  <a:srgbClr val="000000"/>
                </a:solidFill>
                <a:latin typeface="Times New Roman"/>
                <a:ea typeface="Times New Roman"/>
                <a:cs typeface="Times New Roman"/>
              </a:rPr>
              <a:t>Процесс цифровизации сопряжен с интеграцией информации со всем, чем мы  занимаемся. </a:t>
            </a:r>
          </a:p>
          <a:p>
            <a:pPr>
              <a:defRPr/>
            </a:pPr>
            <a:r>
              <a:rPr lang="ru-RU" sz="1200" b="0" i="0" u="none" dirty="0">
                <a:solidFill>
                  <a:srgbClr val="000000"/>
                </a:solidFill>
                <a:latin typeface="Times New Roman"/>
                <a:ea typeface="Times New Roman"/>
                <a:cs typeface="Times New Roman"/>
              </a:rPr>
              <a:t>Современным миром управляют данные. </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28</a:t>
            </a:fld>
            <a:endParaRPr lang="ru-RU"/>
          </a:p>
        </p:txBody>
      </p:sp>
    </p:spTree>
    <p:extLst>
      <p:ext uri="{BB962C8B-B14F-4D97-AF65-F5344CB8AC3E}">
        <p14:creationId xmlns:p14="http://schemas.microsoft.com/office/powerpoint/2010/main" val="593506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0" i="0" u="none" dirty="0">
                <a:solidFill>
                  <a:srgbClr val="000000"/>
                </a:solidFill>
                <a:latin typeface="Times New Roman"/>
                <a:ea typeface="Times New Roman"/>
                <a:cs typeface="Times New Roman"/>
              </a:rPr>
              <a:t>Компания IDC  прогнозирует рост глобального объема информации от 33 зеттабайт в 2018  году до 175 зеттабайт в 2025г. </a:t>
            </a:r>
            <a:endParaRPr lang="ru-RU" dirty="0"/>
          </a:p>
          <a:p>
            <a:pPr>
              <a:defRPr/>
            </a:pPr>
            <a:r>
              <a:rPr lang="ru-RU" sz="1200" b="0" i="0" u="none" dirty="0">
                <a:solidFill>
                  <a:srgbClr val="000000"/>
                </a:solidFill>
                <a:latin typeface="Times New Roman"/>
                <a:ea typeface="Times New Roman"/>
                <a:cs typeface="Times New Roman"/>
              </a:rPr>
              <a:t>Емкость носителей к тому времени сможет  обеспечить только 59% этого объема. В облачной среде к 2025 году будет  храниться 49% этой информации. </a:t>
            </a:r>
            <a:endParaRPr lang="ru-RU" dirty="0"/>
          </a:p>
          <a:p>
            <a:pPr marL="0" marR="0" lvl="0" indent="0" algn="l" defTabSz="914377" rtl="0" eaLnBrk="1" fontAlgn="auto" latinLnBrk="0" hangingPunct="1">
              <a:lnSpc>
                <a:spcPct val="100000"/>
              </a:lnSpc>
              <a:spcBef>
                <a:spcPts val="0"/>
              </a:spcBef>
              <a:spcAft>
                <a:spcPts val="0"/>
              </a:spcAft>
              <a:buClrTx/>
              <a:buSzTx/>
              <a:buFontTx/>
              <a:buNone/>
              <a:tabLst/>
              <a:defRPr/>
            </a:pPr>
            <a:r>
              <a:rPr lang="ru-RU" sz="1200" b="0" i="0" u="none" dirty="0">
                <a:solidFill>
                  <a:srgbClr val="000000"/>
                </a:solidFill>
                <a:latin typeface="Times New Roman"/>
                <a:ea typeface="Times New Roman"/>
                <a:cs typeface="Times New Roman"/>
              </a:rPr>
              <a:t>30% общего объема данных будет  формироваться системами реального времени. </a:t>
            </a:r>
            <a:endParaRPr lang="ru-RU" dirty="0"/>
          </a:p>
          <a:p>
            <a:pPr marL="0" marR="0" lvl="0" indent="0" algn="l" defTabSz="914377" rtl="0" eaLnBrk="1" fontAlgn="auto" latinLnBrk="0" hangingPunct="1">
              <a:lnSpc>
                <a:spcPct val="100000"/>
              </a:lnSpc>
              <a:spcBef>
                <a:spcPts val="0"/>
              </a:spcBef>
              <a:spcAft>
                <a:spcPts val="0"/>
              </a:spcAft>
              <a:buClrTx/>
              <a:buSzTx/>
              <a:buFontTx/>
              <a:buNone/>
              <a:tabLst/>
              <a:defRPr/>
            </a:pPr>
            <a:r>
              <a:rPr lang="ru-RU" sz="1200" b="0" i="0" u="none" dirty="0">
                <a:solidFill>
                  <a:srgbClr val="000000"/>
                </a:solidFill>
                <a:latin typeface="Times New Roman"/>
                <a:ea typeface="Times New Roman"/>
                <a:cs typeface="Times New Roman"/>
              </a:rPr>
              <a:t>К 2025 году число  пользователей этих данных достигнет 5 миллиардов. 90 зеттабайт в 2025г  будет создаваться устройствами </a:t>
            </a:r>
            <a:r>
              <a:rPr lang="ru-RU" sz="1200" b="0" i="0" u="none" dirty="0" err="1">
                <a:solidFill>
                  <a:srgbClr val="000000"/>
                </a:solidFill>
                <a:latin typeface="Times New Roman"/>
                <a:ea typeface="Times New Roman"/>
                <a:cs typeface="Times New Roman"/>
              </a:rPr>
              <a:t>IoT</a:t>
            </a:r>
            <a:r>
              <a:rPr lang="ru-RU" sz="1200" b="0" i="0" u="none" dirty="0">
                <a:solidFill>
                  <a:srgbClr val="000000"/>
                </a:solidFill>
                <a:latin typeface="Times New Roman"/>
                <a:ea typeface="Times New Roman"/>
                <a:cs typeface="Times New Roman"/>
              </a:rPr>
              <a:t>. </a:t>
            </a:r>
            <a:endParaRPr lang="ru-RU" dirty="0"/>
          </a:p>
          <a:p>
            <a:pPr>
              <a:defRPr/>
            </a:pPr>
            <a:r>
              <a:rPr lang="ru-RU" sz="1200" b="0" i="0" u="none" dirty="0">
                <a:solidFill>
                  <a:srgbClr val="000000"/>
                </a:solidFill>
                <a:latin typeface="Times New Roman"/>
                <a:ea typeface="Times New Roman"/>
                <a:cs typeface="Times New Roman"/>
              </a:rPr>
              <a:t>На рисунке показан рост глобального  объема данных по годам. Данные были получены от 1100 экспертов из 110  стран.</a:t>
            </a:r>
          </a:p>
          <a:p>
            <a:pPr>
              <a:defRPr/>
            </a:pPr>
            <a:r>
              <a:rPr lang="ru-RU" sz="1200" b="0" i="0" u="none" dirty="0">
                <a:solidFill>
                  <a:srgbClr val="000000"/>
                </a:solidFill>
                <a:latin typeface="Times New Roman"/>
                <a:cs typeface="Times New Roman"/>
              </a:rPr>
              <a:t>Рассмотрим в каких областях происходит самая большая нагрузка на сектор хранения данных</a:t>
            </a:r>
            <a:endParaRPr lang="ru-RU" dirty="0"/>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29</a:t>
            </a:fld>
            <a:endParaRPr lang="ru-RU"/>
          </a:p>
        </p:txBody>
      </p:sp>
    </p:spTree>
    <p:extLst>
      <p:ext uri="{BB962C8B-B14F-4D97-AF65-F5344CB8AC3E}">
        <p14:creationId xmlns:p14="http://schemas.microsoft.com/office/powerpoint/2010/main" val="41866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Технологии хранения информации и больших объемов данных. </a:t>
            </a:r>
          </a:p>
          <a:p>
            <a:r>
              <a:rPr lang="ru-RU" dirty="0"/>
              <a:t>В данной теме мы постараемся раскрыть истинную природу больших данных и рассмотреть то, где они хранятся и какие специалисты работают с большими данными.</a:t>
            </a:r>
          </a:p>
          <a:p>
            <a:endParaRPr lang="ru-RU" dirty="0"/>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3</a:t>
            </a:fld>
            <a:endParaRPr lang="ru-RU"/>
          </a:p>
        </p:txBody>
      </p:sp>
    </p:spTree>
    <p:extLst>
      <p:ext uri="{BB962C8B-B14F-4D97-AF65-F5344CB8AC3E}">
        <p14:creationId xmlns:p14="http://schemas.microsoft.com/office/powerpoint/2010/main" val="3457514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Умные устройства или Интернет вещей — область информационных технологий, в которой миллионы устройств по всему миру обмениваются информацией между собой, локальным сервером или хабом для подключения устройств, а также головным сервером, который следит за их состоянием, версиями и обновлениями посредством обратной связи с устройств.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Обратная связь реализуется отправкой необходимых сведений с устройства по каналу связи в реальном времени.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Такой поток данных необходимо уметь правильно и быстро обрабатывать.</a:t>
            </a:r>
          </a:p>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Среди умных устройств в большом количестве собирающих наши данные в повседневности популярны следующие</a:t>
            </a:r>
          </a:p>
          <a:p>
            <a:pPr marL="0" marR="0" lvl="0" indent="0" algn="l" defTabSz="914377"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30</a:t>
            </a:fld>
            <a:endParaRPr lang="ru-RU"/>
          </a:p>
        </p:txBody>
      </p:sp>
    </p:spTree>
    <p:extLst>
      <p:ext uri="{BB962C8B-B14F-4D97-AF65-F5344CB8AC3E}">
        <p14:creationId xmlns:p14="http://schemas.microsoft.com/office/powerpoint/2010/main" val="1163548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Умные фитнес-трекеры, которые собирают данные</a:t>
            </a:r>
          </a:p>
          <a:p>
            <a:pPr marL="228600" indent="-228600">
              <a:buAutoNum type="arabicPeriod"/>
            </a:pPr>
            <a:r>
              <a:rPr lang="ru-RU" dirty="0"/>
              <a:t>О вашем местоположении и передвижении в реальном времени</a:t>
            </a:r>
          </a:p>
          <a:p>
            <a:pPr marL="228600" indent="-228600">
              <a:buAutoNum type="arabicPeriod"/>
            </a:pPr>
            <a:r>
              <a:rPr lang="ru-RU" dirty="0"/>
              <a:t>О состоянии вашего здоровья по датчикам пульса, давления, насыщенности крови кислородом с заданной дискретизацией по времени</a:t>
            </a:r>
          </a:p>
          <a:p>
            <a:pPr marL="228600" indent="-228600">
              <a:buAutoNum type="arabicPeriod"/>
            </a:pPr>
            <a:r>
              <a:rPr lang="ru-RU" dirty="0"/>
              <a:t>О ваших уведомлениях и используемых приложениях</a:t>
            </a:r>
          </a:p>
          <a:p>
            <a:pPr marL="0" indent="0">
              <a:buNone/>
            </a:pPr>
            <a:r>
              <a:rPr lang="ru-RU" dirty="0"/>
              <a:t>Данные с таких устройств могут в фоновом режиме обрабатываться на вашем смартфоне или в головном офисе изготовителя, который сможет извлечь определенную пользу из этих данных.</a:t>
            </a:r>
          </a:p>
        </p:txBody>
      </p:sp>
      <p:sp>
        <p:nvSpPr>
          <p:cNvPr id="4" name="Номер слайда 3"/>
          <p:cNvSpPr>
            <a:spLocks noGrp="1"/>
          </p:cNvSpPr>
          <p:nvPr>
            <p:ph type="sldNum" sz="quarter" idx="5"/>
          </p:nvPr>
        </p:nvSpPr>
        <p:spPr/>
        <p:txBody>
          <a:bodyPr/>
          <a:lstStyle/>
          <a:p>
            <a:fld id="{DF4ECBE7-4487-4615-A10C-5FECAADA1E8C}" type="slidenum">
              <a:rPr lang="ru-RU" smtClean="0"/>
              <a:t>31</a:t>
            </a:fld>
            <a:endParaRPr lang="ru-RU"/>
          </a:p>
        </p:txBody>
      </p:sp>
    </p:spTree>
    <p:extLst>
      <p:ext uri="{BB962C8B-B14F-4D97-AF65-F5344CB8AC3E}">
        <p14:creationId xmlns:p14="http://schemas.microsoft.com/office/powerpoint/2010/main" val="848936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Умные колонки и виртуальные голосовые ассистенты, которые собирают не только текстовую оперативную информацию о ваших поисковых запросах, но и биометрию вашего личного голоса, что в дальнейшем может быть использовано в задачах генерации текста и голоса соответственно</a:t>
            </a:r>
          </a:p>
        </p:txBody>
      </p:sp>
      <p:sp>
        <p:nvSpPr>
          <p:cNvPr id="4" name="Номер слайда 3"/>
          <p:cNvSpPr>
            <a:spLocks noGrp="1"/>
          </p:cNvSpPr>
          <p:nvPr>
            <p:ph type="sldNum" sz="quarter" idx="5"/>
          </p:nvPr>
        </p:nvSpPr>
        <p:spPr/>
        <p:txBody>
          <a:bodyPr/>
          <a:lstStyle/>
          <a:p>
            <a:fld id="{DF4ECBE7-4487-4615-A10C-5FECAADA1E8C}" type="slidenum">
              <a:rPr lang="ru-RU" smtClean="0"/>
              <a:t>32</a:t>
            </a:fld>
            <a:endParaRPr lang="ru-RU"/>
          </a:p>
        </p:txBody>
      </p:sp>
    </p:spTree>
    <p:extLst>
      <p:ext uri="{BB962C8B-B14F-4D97-AF65-F5344CB8AC3E}">
        <p14:creationId xmlns:p14="http://schemas.microsoft.com/office/powerpoint/2010/main" val="395167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Умные помощники по дому собирают данные о вашем распорядке дня:</a:t>
            </a:r>
          </a:p>
          <a:p>
            <a:pPr marL="228600" indent="-228600">
              <a:buAutoNum type="arabicPeriod"/>
            </a:pPr>
            <a:r>
              <a:rPr lang="ru-RU" dirty="0"/>
              <a:t>Время приема пищи, количество потребляемых продуктов</a:t>
            </a:r>
          </a:p>
          <a:p>
            <a:pPr marL="228600" indent="-228600">
              <a:buAutoNum type="arabicPeriod"/>
            </a:pPr>
            <a:r>
              <a:rPr lang="ru-RU" dirty="0"/>
              <a:t>График уборки помещения, фото 3</a:t>
            </a:r>
            <a:r>
              <a:rPr lang="en-US" dirty="0"/>
              <a:t>D </a:t>
            </a:r>
            <a:r>
              <a:rPr lang="ru-RU" dirty="0"/>
              <a:t>сцен помещения и т.д.</a:t>
            </a:r>
          </a:p>
          <a:p>
            <a:pPr marL="0" indent="0">
              <a:buNone/>
            </a:pPr>
            <a:r>
              <a:rPr lang="ru-RU" dirty="0"/>
              <a:t>Самостоятельно пользуясь данными устройствами с подключением к сети интернет, возможны сценарии в которых вы не намеренно помогаете бизнесу в дальнейшем предлагать вам определенного рода услуги посредством рекламы</a:t>
            </a:r>
          </a:p>
        </p:txBody>
      </p:sp>
      <p:sp>
        <p:nvSpPr>
          <p:cNvPr id="4" name="Номер слайда 3"/>
          <p:cNvSpPr>
            <a:spLocks noGrp="1"/>
          </p:cNvSpPr>
          <p:nvPr>
            <p:ph type="sldNum" sz="quarter" idx="5"/>
          </p:nvPr>
        </p:nvSpPr>
        <p:spPr/>
        <p:txBody>
          <a:bodyPr/>
          <a:lstStyle/>
          <a:p>
            <a:fld id="{DF4ECBE7-4487-4615-A10C-5FECAADA1E8C}" type="slidenum">
              <a:rPr lang="ru-RU" smtClean="0"/>
              <a:t>33</a:t>
            </a:fld>
            <a:endParaRPr lang="ru-RU"/>
          </a:p>
        </p:txBody>
      </p:sp>
    </p:spTree>
    <p:extLst>
      <p:ext uri="{BB962C8B-B14F-4D97-AF65-F5344CB8AC3E}">
        <p14:creationId xmlns:p14="http://schemas.microsoft.com/office/powerpoint/2010/main" val="2409796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0" i="0" u="none" strike="noStrike" cap="none" spc="0" dirty="0">
                <a:solidFill>
                  <a:srgbClr val="000000"/>
                </a:solidFill>
                <a:latin typeface="Segoe UI"/>
                <a:cs typeface="Segoe UI"/>
              </a:rPr>
              <a:t>Алгоритмы подбора музыки, видео, изображений, и прочих онлайн развлечений на вкус потребителя.</a:t>
            </a:r>
          </a:p>
          <a:p>
            <a:pPr>
              <a:defRPr/>
            </a:pPr>
            <a:endParaRPr lang="ru-RU" sz="1200" b="0" i="0" u="none" strike="noStrike" cap="none" spc="0" dirty="0">
              <a:solidFill>
                <a:srgbClr val="000000"/>
              </a:solidFill>
              <a:latin typeface="Segoe UI"/>
              <a:cs typeface="Segoe UI"/>
            </a:endParaRP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34</a:t>
            </a:fld>
            <a:endParaRPr lang="ru-RU"/>
          </a:p>
        </p:txBody>
      </p:sp>
    </p:spTree>
    <p:extLst>
      <p:ext uri="{BB962C8B-B14F-4D97-AF65-F5344CB8AC3E}">
        <p14:creationId xmlns:p14="http://schemas.microsoft.com/office/powerpoint/2010/main" val="3977586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0" i="0" u="none" strike="noStrike" cap="none" spc="0" dirty="0">
                <a:solidFill>
                  <a:srgbClr val="000000"/>
                </a:solidFill>
                <a:latin typeface="Segoe UI"/>
                <a:cs typeface="Segoe UI"/>
              </a:rPr>
              <a:t>Автоматические алгоритмы загрузки медиаконтента с устройств в облачное хранилище. </a:t>
            </a:r>
          </a:p>
          <a:p>
            <a:pPr>
              <a:defRPr/>
            </a:pPr>
            <a:r>
              <a:rPr lang="ru-RU" sz="1200" b="0" i="0" u="none" strike="noStrike" cap="none" spc="0" dirty="0">
                <a:solidFill>
                  <a:srgbClr val="000000"/>
                </a:solidFill>
                <a:latin typeface="Segoe UI"/>
                <a:cs typeface="Segoe UI"/>
              </a:rPr>
              <a:t>Сжатие данных и формирование нового контента для пользователя на основе имеющихся предпочтений.</a:t>
            </a:r>
          </a:p>
          <a:p>
            <a:pPr>
              <a:defRPr/>
            </a:pPr>
            <a:r>
              <a:rPr lang="ru-RU" sz="1200" b="0" i="0" u="none" strike="noStrike" cap="none" spc="0" dirty="0">
                <a:solidFill>
                  <a:srgbClr val="000000"/>
                </a:solidFill>
                <a:latin typeface="Segoe UI"/>
                <a:cs typeface="Segoe UI"/>
              </a:rPr>
              <a:t>Персонализированная реклама на основе потребленного контента в интернете с использованием чтения цифрового следа.</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35</a:t>
            </a:fld>
            <a:endParaRPr lang="ru-RU"/>
          </a:p>
        </p:txBody>
      </p:sp>
    </p:spTree>
    <p:extLst>
      <p:ext uri="{BB962C8B-B14F-4D97-AF65-F5344CB8AC3E}">
        <p14:creationId xmlns:p14="http://schemas.microsoft.com/office/powerpoint/2010/main" val="3740298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Arial"/>
              <a:buNone/>
              <a:defRPr/>
            </a:pPr>
            <a:r>
              <a:rPr lang="ru-RU" b="0" i="0" dirty="0">
                <a:solidFill>
                  <a:srgbClr val="000000"/>
                </a:solidFill>
                <a:effectLst/>
                <a:latin typeface="Roboto" panose="02000000000000000000" pitchFamily="2" charset="0"/>
              </a:rPr>
              <a:t>В сельском хозяйстве большие данные могут использоваться для улучшения урожайности, оптимизации процессов выращивания и сбора урожая, прогнозирования погоды и рыночных тенденций, а также для улучшения управления ресурсами, такими как вода и удобрения.</a:t>
            </a:r>
            <a:endParaRPr lang="ru-RU" sz="1200" b="0" i="0" u="none" strike="noStrike" cap="none" spc="0" dirty="0">
              <a:solidFill>
                <a:srgbClr val="000000"/>
              </a:solidFill>
              <a:latin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36</a:t>
            </a:fld>
            <a:endParaRPr lang="ru-RU"/>
          </a:p>
        </p:txBody>
      </p:sp>
    </p:spTree>
    <p:extLst>
      <p:ext uri="{BB962C8B-B14F-4D97-AF65-F5344CB8AC3E}">
        <p14:creationId xmlns:p14="http://schemas.microsoft.com/office/powerpoint/2010/main" val="525703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Arial"/>
              <a:buNone/>
              <a:defRPr/>
            </a:pPr>
            <a:r>
              <a:rPr lang="ru-RU" sz="1200" b="0" i="0" u="none" strike="noStrike" cap="none" spc="0" dirty="0">
                <a:solidFill>
                  <a:srgbClr val="000000"/>
                </a:solidFill>
                <a:latin typeface="Segoe UI"/>
                <a:cs typeface="Segoe UI"/>
              </a:rPr>
              <a:t>Среди задач для больших данных также имеют место быть:</a:t>
            </a:r>
          </a:p>
          <a:p>
            <a:pPr marL="305908" indent="-305908">
              <a:buFont typeface="Arial"/>
              <a:buChar char="•"/>
              <a:defRPr/>
            </a:pPr>
            <a:r>
              <a:rPr lang="ru-RU" sz="1200" b="0" i="0" u="none" strike="noStrike" cap="none" spc="0" dirty="0">
                <a:solidFill>
                  <a:srgbClr val="000000"/>
                </a:solidFill>
                <a:latin typeface="Segoe UI"/>
                <a:cs typeface="Segoe UI"/>
              </a:rPr>
              <a:t>Подсчет продукции</a:t>
            </a:r>
          </a:p>
          <a:p>
            <a:pPr marL="305908" indent="-305908">
              <a:buFont typeface="Arial"/>
              <a:buChar char="•"/>
              <a:defRPr/>
            </a:pPr>
            <a:r>
              <a:rPr lang="ru-RU" sz="1200" b="0" i="0" u="none" strike="noStrike" cap="none" spc="0" dirty="0">
                <a:solidFill>
                  <a:srgbClr val="000000"/>
                </a:solidFill>
                <a:latin typeface="Segoe UI"/>
                <a:cs typeface="Segoe UI"/>
              </a:rPr>
              <a:t>Распознавание растений</a:t>
            </a:r>
          </a:p>
          <a:p>
            <a:pPr marL="305908" indent="-305908">
              <a:buFont typeface="Arial"/>
              <a:buChar char="•"/>
              <a:defRPr/>
            </a:pPr>
            <a:r>
              <a:rPr lang="ru-RU" sz="1200" b="0" i="0" u="none" strike="noStrike" cap="none" spc="0" dirty="0">
                <a:solidFill>
                  <a:srgbClr val="000000"/>
                </a:solidFill>
                <a:latin typeface="Segoe UI"/>
                <a:cs typeface="Segoe UI"/>
              </a:rPr>
              <a:t>Мониторинг животных</a:t>
            </a:r>
          </a:p>
          <a:p>
            <a:pPr marL="305908" indent="-305908">
              <a:buFont typeface="Arial"/>
              <a:buChar char="•"/>
              <a:defRPr/>
            </a:pPr>
            <a:r>
              <a:rPr lang="ru-RU" sz="1200" b="0" i="0" u="none" strike="noStrike" cap="none" spc="0" dirty="0">
                <a:solidFill>
                  <a:srgbClr val="000000"/>
                </a:solidFill>
                <a:latin typeface="Segoe UI"/>
                <a:cs typeface="Segoe UI"/>
              </a:rPr>
              <a:t>Автоматизация ферм</a:t>
            </a:r>
          </a:p>
          <a:p>
            <a:pPr marL="305908" indent="-305908">
              <a:buFont typeface="Arial"/>
              <a:buChar char="•"/>
              <a:defRPr/>
            </a:pPr>
            <a:r>
              <a:rPr lang="ru-RU" sz="1200" b="0" i="0" u="none" strike="noStrike" cap="none" spc="0" dirty="0">
                <a:solidFill>
                  <a:srgbClr val="000000"/>
                </a:solidFill>
                <a:latin typeface="Segoe UI"/>
                <a:cs typeface="Segoe UI"/>
              </a:rPr>
              <a:t>Контроль условий в зоне посадок.</a:t>
            </a:r>
          </a:p>
          <a:p>
            <a:pPr marL="305908" indent="-305908">
              <a:buFont typeface="Arial"/>
              <a:buChar char="•"/>
              <a:defRPr/>
            </a:pPr>
            <a:r>
              <a:rPr lang="ru-RU" sz="1200" b="0" i="0" u="none" strike="noStrike" cap="none" spc="0" dirty="0">
                <a:solidFill>
                  <a:srgbClr val="000000"/>
                </a:solidFill>
                <a:latin typeface="Segoe UI"/>
                <a:cs typeface="Segoe UI"/>
              </a:rPr>
              <a:t>Обнаружение поврежденной продукции</a:t>
            </a:r>
          </a:p>
        </p:txBody>
      </p:sp>
      <p:sp>
        <p:nvSpPr>
          <p:cNvPr id="4" name="Номер слайда 3"/>
          <p:cNvSpPr>
            <a:spLocks noGrp="1"/>
          </p:cNvSpPr>
          <p:nvPr>
            <p:ph type="sldNum" sz="quarter" idx="5"/>
          </p:nvPr>
        </p:nvSpPr>
        <p:spPr/>
        <p:txBody>
          <a:bodyPr/>
          <a:lstStyle/>
          <a:p>
            <a:fld id="{DF4ECBE7-4487-4615-A10C-5FECAADA1E8C}" type="slidenum">
              <a:rPr lang="ru-RU" smtClean="0"/>
              <a:t>37</a:t>
            </a:fld>
            <a:endParaRPr lang="ru-RU"/>
          </a:p>
        </p:txBody>
      </p:sp>
    </p:spTree>
    <p:extLst>
      <p:ext uri="{BB962C8B-B14F-4D97-AF65-F5344CB8AC3E}">
        <p14:creationId xmlns:p14="http://schemas.microsoft.com/office/powerpoint/2010/main" val="184289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000000"/>
                </a:solidFill>
                <a:effectLst/>
                <a:latin typeface="Roboto" panose="02000000000000000000" pitchFamily="2" charset="0"/>
              </a:rPr>
              <a:t>В медицине большие данные помогают улучшить диагностику и лечение, анализировать эффективность лекарств и процедур, прогнозировать распространение заболеваний и эпидемий, а также улучшать управление медицинскими учреждениями.</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38</a:t>
            </a:fld>
            <a:endParaRPr lang="ru-RU"/>
          </a:p>
        </p:txBody>
      </p:sp>
    </p:spTree>
    <p:extLst>
      <p:ext uri="{BB962C8B-B14F-4D97-AF65-F5344CB8AC3E}">
        <p14:creationId xmlns:p14="http://schemas.microsoft.com/office/powerpoint/2010/main" val="3916718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305908" indent="-305908">
              <a:buFont typeface="Arial"/>
              <a:buChar char="•"/>
              <a:defRPr/>
            </a:pPr>
            <a:r>
              <a:rPr lang="ru-RU" sz="1200" b="0" i="0" u="none" strike="noStrike" cap="none" spc="0" dirty="0">
                <a:solidFill>
                  <a:srgbClr val="000000"/>
                </a:solidFill>
                <a:latin typeface="Segoe UI"/>
                <a:cs typeface="Segoe UI"/>
              </a:rPr>
              <a:t>Сегментация изображений по сканированным изображениям – здесь на основе данных снимков МРТ или Рентгена могут решаться задачи локализации источника внутреннего воспаления</a:t>
            </a:r>
          </a:p>
          <a:p>
            <a:pPr marL="305908" indent="-305908">
              <a:buFont typeface="Arial"/>
              <a:buChar char="•"/>
              <a:defRPr/>
            </a:pPr>
            <a:r>
              <a:rPr lang="ru-RU" sz="1200" b="0" i="0" u="none" strike="noStrike" cap="none" spc="0" dirty="0">
                <a:solidFill>
                  <a:srgbClr val="000000"/>
                </a:solidFill>
                <a:latin typeface="Segoe UI"/>
                <a:cs typeface="Segoe UI"/>
              </a:rPr>
              <a:t>Анализ движения – по видео современными алгоритмами можно достраивать движение опорно-двигательной системы человека и решать задачу локализации проблем.</a:t>
            </a:r>
          </a:p>
          <a:p>
            <a:pPr marL="305908" indent="-305908">
              <a:buFont typeface="Arial"/>
              <a:buChar char="•"/>
              <a:defRPr/>
            </a:pPr>
            <a:r>
              <a:rPr lang="ru-RU" sz="1200" b="0" i="0" u="none" strike="noStrike" cap="none" spc="0" dirty="0">
                <a:solidFill>
                  <a:srgbClr val="000000"/>
                </a:solidFill>
                <a:latin typeface="Segoe UI"/>
                <a:cs typeface="Segoe UI"/>
              </a:rPr>
              <a:t>Постановка диагноза – по данным симптомов обращения пациента ко врачу алгоритмы на основе данных могут быть обучены ставить предварительные диагнозы на основе исторических данных текстового описания жалоб на физическое состояние. Таким образом можно построить ассоциативный алгоритм классификации болезни на ранней стадии заболевания.</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39</a:t>
            </a:fld>
            <a:endParaRPr lang="ru-RU"/>
          </a:p>
        </p:txBody>
      </p:sp>
    </p:spTree>
    <p:extLst>
      <p:ext uri="{BB962C8B-B14F-4D97-AF65-F5344CB8AC3E}">
        <p14:creationId xmlns:p14="http://schemas.microsoft.com/office/powerpoint/2010/main" val="4051750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Следующей темой будет «Технологии сбора информации и больших объемов данных». </a:t>
            </a:r>
          </a:p>
          <a:p>
            <a:r>
              <a:rPr lang="ru-RU" dirty="0"/>
              <a:t>В данной теме мы охватим как различные виды и типы данных, так и способы их хранения и представления. </a:t>
            </a:r>
          </a:p>
          <a:p>
            <a:r>
              <a:rPr lang="ru-RU" dirty="0"/>
              <a:t>Затем разберемся каким образом данные собираются из различных источников и охватим инструменты и принцип работы менеджеров сообщений.</a:t>
            </a:r>
          </a:p>
        </p:txBody>
      </p:sp>
      <p:sp>
        <p:nvSpPr>
          <p:cNvPr id="4" name="Номер слайда 3"/>
          <p:cNvSpPr>
            <a:spLocks noGrp="1"/>
          </p:cNvSpPr>
          <p:nvPr>
            <p:ph type="sldNum" sz="quarter" idx="5"/>
          </p:nvPr>
        </p:nvSpPr>
        <p:spPr/>
        <p:txBody>
          <a:bodyPr/>
          <a:lstStyle/>
          <a:p>
            <a:fld id="{DF4ECBE7-4487-4615-A10C-5FECAADA1E8C}" type="slidenum">
              <a:rPr lang="ru-RU" smtClean="0"/>
              <a:t>4</a:t>
            </a:fld>
            <a:endParaRPr lang="ru-RU"/>
          </a:p>
        </p:txBody>
      </p:sp>
    </p:spTree>
    <p:extLst>
      <p:ext uri="{BB962C8B-B14F-4D97-AF65-F5344CB8AC3E}">
        <p14:creationId xmlns:p14="http://schemas.microsoft.com/office/powerpoint/2010/main" val="61566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000000"/>
                </a:solidFill>
                <a:effectLst/>
                <a:latin typeface="Roboto" panose="02000000000000000000" pitchFamily="2" charset="0"/>
              </a:rPr>
              <a:t>В розничной торговле большие данные используются для анализа покупательского поведения, персонализации предложений и рекламы, оптимизации запасов и ценообразования, а также для улучшения качества обслуживания клиентов.</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40</a:t>
            </a:fld>
            <a:endParaRPr lang="ru-RU"/>
          </a:p>
        </p:txBody>
      </p:sp>
    </p:spTree>
    <p:extLst>
      <p:ext uri="{BB962C8B-B14F-4D97-AF65-F5344CB8AC3E}">
        <p14:creationId xmlns:p14="http://schemas.microsoft.com/office/powerpoint/2010/main" val="3995748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305908" indent="-305908">
              <a:buFont typeface="Arial"/>
              <a:buChar char="•"/>
              <a:defRPr/>
            </a:pPr>
            <a:r>
              <a:rPr lang="ru-RU" sz="1200" b="0" i="0" u="none" strike="noStrike" cap="none" spc="0" dirty="0">
                <a:solidFill>
                  <a:srgbClr val="000000"/>
                </a:solidFill>
                <a:latin typeface="Segoe UI"/>
                <a:cs typeface="Segoe UI"/>
              </a:rPr>
              <a:t>Предсказание повторного визита клиента </a:t>
            </a:r>
          </a:p>
          <a:p>
            <a:pPr marL="305908" indent="-305908">
              <a:buFont typeface="Arial"/>
              <a:buChar char="•"/>
              <a:defRPr/>
            </a:pPr>
            <a:r>
              <a:rPr lang="ru-RU" sz="1200" b="0" i="0" u="none" strike="noStrike" cap="none" spc="0" dirty="0">
                <a:solidFill>
                  <a:srgbClr val="000000"/>
                </a:solidFill>
                <a:latin typeface="Segoe UI"/>
                <a:cs typeface="Segoe UI"/>
              </a:rPr>
              <a:t>Анализ профилей клиентов</a:t>
            </a:r>
          </a:p>
          <a:p>
            <a:pPr marL="305908" indent="-305908">
              <a:buFont typeface="Arial"/>
              <a:buChar char="•"/>
              <a:defRPr/>
            </a:pPr>
            <a:r>
              <a:rPr lang="ru-RU" sz="1200" b="0" i="0" u="none" strike="noStrike" cap="none" spc="0" dirty="0">
                <a:solidFill>
                  <a:srgbClr val="000000"/>
                </a:solidFill>
                <a:latin typeface="Segoe UI"/>
                <a:cs typeface="Segoe UI"/>
              </a:rPr>
              <a:t>Анализ продуктовой корзины</a:t>
            </a:r>
          </a:p>
          <a:p>
            <a:pPr marL="305908" indent="-305908">
              <a:buFont typeface="Arial"/>
              <a:buChar char="•"/>
              <a:defRPr/>
            </a:pPr>
            <a:r>
              <a:rPr lang="ru-RU" sz="1200" b="0" i="0" u="none" strike="noStrike" cap="none" spc="0" dirty="0">
                <a:solidFill>
                  <a:srgbClr val="000000"/>
                </a:solidFill>
                <a:latin typeface="Segoe UI"/>
                <a:cs typeface="Segoe UI"/>
              </a:rPr>
              <a:t>Логистика</a:t>
            </a:r>
          </a:p>
          <a:p>
            <a:pPr marL="305908" indent="-305908">
              <a:buFont typeface="Arial"/>
              <a:buChar char="•"/>
              <a:defRPr/>
            </a:pPr>
            <a:r>
              <a:rPr lang="ru-RU" sz="1200" b="0" i="0" u="none" strike="noStrike" cap="none" spc="0" dirty="0">
                <a:solidFill>
                  <a:srgbClr val="000000"/>
                </a:solidFill>
                <a:latin typeface="Segoe UI"/>
                <a:cs typeface="Segoe UI"/>
              </a:rPr>
              <a:t>Современные тренды в обществе</a:t>
            </a:r>
          </a:p>
          <a:p>
            <a:pPr marL="305908" indent="-305908">
              <a:buFont typeface="Arial"/>
              <a:buChar char="•"/>
              <a:defRPr/>
            </a:pPr>
            <a:r>
              <a:rPr lang="ru-RU" sz="1200" b="0" i="0" u="none" strike="noStrike" cap="none" spc="0" dirty="0">
                <a:solidFill>
                  <a:srgbClr val="000000"/>
                </a:solidFill>
                <a:latin typeface="Segoe UI"/>
                <a:cs typeface="Segoe UI"/>
              </a:rPr>
              <a:t>Создание новых брендов</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41</a:t>
            </a:fld>
            <a:endParaRPr lang="ru-RU"/>
          </a:p>
        </p:txBody>
      </p:sp>
    </p:spTree>
    <p:extLst>
      <p:ext uri="{BB962C8B-B14F-4D97-AF65-F5344CB8AC3E}">
        <p14:creationId xmlns:p14="http://schemas.microsoft.com/office/powerpoint/2010/main" val="2104433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400" dirty="0">
                <a:latin typeface="Segoe UI"/>
                <a:cs typeface="Segoe UI"/>
              </a:rPr>
              <a:t>Главной задачей обработки больших данных на сегодняшний день является максимизация пользы от накопленных данных о потреблении ресурсов или услуг.</a:t>
            </a:r>
          </a:p>
          <a:p>
            <a:pPr>
              <a:defRPr/>
            </a:pPr>
            <a:endParaRPr lang="ru-RU" sz="1400" dirty="0">
              <a:latin typeface="Segoe UI"/>
              <a:cs typeface="Segoe UI"/>
            </a:endParaRP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42</a:t>
            </a:fld>
            <a:endParaRPr lang="ru-RU"/>
          </a:p>
        </p:txBody>
      </p:sp>
    </p:spTree>
    <p:extLst>
      <p:ext uri="{BB962C8B-B14F-4D97-AF65-F5344CB8AC3E}">
        <p14:creationId xmlns:p14="http://schemas.microsoft.com/office/powerpoint/2010/main" val="1096223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400" dirty="0">
                <a:latin typeface="Segoe UI"/>
                <a:cs typeface="Segoe UI"/>
              </a:rPr>
              <a:t>Сбор данных</a:t>
            </a:r>
          </a:p>
          <a:p>
            <a:pPr>
              <a:defRPr/>
            </a:pPr>
            <a:r>
              <a:rPr lang="ru-RU" sz="1400" dirty="0">
                <a:latin typeface="Segoe UI"/>
                <a:cs typeface="Segoe UI"/>
              </a:rPr>
              <a:t>Накопленные исторические данные и оперативные данные о потреблении услуг обладают информацией о трендах, тенденциях и изменчивости вектора предпочтений пользователей</a:t>
            </a:r>
          </a:p>
        </p:txBody>
      </p:sp>
      <p:sp>
        <p:nvSpPr>
          <p:cNvPr id="4" name="Номер слайда 3"/>
          <p:cNvSpPr>
            <a:spLocks noGrp="1"/>
          </p:cNvSpPr>
          <p:nvPr>
            <p:ph type="sldNum" sz="quarter" idx="5"/>
          </p:nvPr>
        </p:nvSpPr>
        <p:spPr/>
        <p:txBody>
          <a:bodyPr/>
          <a:lstStyle/>
          <a:p>
            <a:fld id="{DF4ECBE7-4487-4615-A10C-5FECAADA1E8C}" type="slidenum">
              <a:rPr lang="ru-RU" smtClean="0"/>
              <a:t>43</a:t>
            </a:fld>
            <a:endParaRPr lang="ru-RU"/>
          </a:p>
        </p:txBody>
      </p:sp>
    </p:spTree>
    <p:extLst>
      <p:ext uri="{BB962C8B-B14F-4D97-AF65-F5344CB8AC3E}">
        <p14:creationId xmlns:p14="http://schemas.microsoft.com/office/powerpoint/2010/main" val="34349542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400" dirty="0">
                <a:latin typeface="Segoe UI"/>
                <a:cs typeface="Segoe UI"/>
              </a:rPr>
              <a:t>Обработка данных</a:t>
            </a:r>
          </a:p>
          <a:p>
            <a:pPr>
              <a:defRPr/>
            </a:pPr>
            <a:r>
              <a:rPr lang="ru-RU" sz="1400" dirty="0">
                <a:latin typeface="Segoe UI"/>
                <a:cs typeface="Segoe UI"/>
              </a:rPr>
              <a:t>Обработка больших данных позволяет получить пользу  из исторических данных в сферах бизнеса, здравоохранения, сельского хозяйства, и т.д.</a:t>
            </a:r>
          </a:p>
          <a:p>
            <a:pPr>
              <a:defRPr/>
            </a:pPr>
            <a:r>
              <a:rPr lang="ru-RU" sz="1200" b="0" i="0" u="none" strike="noStrike" cap="none" spc="0" dirty="0">
                <a:solidFill>
                  <a:schemeClr val="tx1"/>
                </a:solidFill>
                <a:latin typeface="Segoe UI"/>
                <a:ea typeface="Segoe UI"/>
                <a:cs typeface="Segoe UI"/>
              </a:rPr>
              <a:t>Но задачи сбора, хранения и обработки данных не являются ключевыми в больших данных.</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44</a:t>
            </a:fld>
            <a:endParaRPr lang="ru-RU"/>
          </a:p>
        </p:txBody>
      </p:sp>
    </p:spTree>
    <p:extLst>
      <p:ext uri="{BB962C8B-B14F-4D97-AF65-F5344CB8AC3E}">
        <p14:creationId xmlns:p14="http://schemas.microsoft.com/office/powerpoint/2010/main" val="1603554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0" i="0" u="none" strike="noStrike" cap="none" spc="0" dirty="0">
                <a:solidFill>
                  <a:schemeClr val="tx1"/>
                </a:solidFill>
                <a:latin typeface="Segoe UI"/>
                <a:ea typeface="Segoe UI"/>
                <a:cs typeface="Segoe UI"/>
              </a:rPr>
              <a:t>Анализ данных.</a:t>
            </a:r>
          </a:p>
          <a:p>
            <a:pPr>
              <a:defRPr/>
            </a:pPr>
            <a:r>
              <a:rPr lang="ru-RU" sz="1200" b="0" i="0" u="none" strike="noStrike" cap="none" spc="0" dirty="0">
                <a:solidFill>
                  <a:schemeClr val="tx1"/>
                </a:solidFill>
                <a:latin typeface="Segoe UI"/>
                <a:ea typeface="Segoe UI"/>
                <a:cs typeface="Segoe UI"/>
              </a:rPr>
              <a:t>Главной задачей обработки больших данных на сегодняшний день является максимизация пользы от накопленных данных о потреблении ресурсов или услуг.</a:t>
            </a:r>
            <a:endParaRPr lang="ru-RU" sz="1200" b="0" i="0" u="none" strike="noStrike" cap="none" spc="0" dirty="0">
              <a:solidFill>
                <a:schemeClr val="tx1"/>
              </a:solidFill>
              <a:latin typeface="Times New Roman"/>
              <a:cs typeface="Times New Roman"/>
            </a:endParaRPr>
          </a:p>
          <a:p>
            <a:pPr>
              <a:defRPr/>
            </a:pPr>
            <a:r>
              <a:rPr lang="ru-RU" sz="1200" b="0" i="0" u="none" strike="noStrike" cap="none" spc="0" dirty="0">
                <a:solidFill>
                  <a:schemeClr val="tx1"/>
                </a:solidFill>
                <a:latin typeface="Segoe UI"/>
                <a:ea typeface="Segoe UI"/>
                <a:cs typeface="Segoe UI"/>
              </a:rPr>
              <a:t>Необходимо производить над данными операции, позволяющие получать из них новые знания о предметной области и её аспектах, меняющихся во времени.</a:t>
            </a:r>
            <a:endParaRPr lang="ru-RU" sz="1200" b="0" i="0" u="none" strike="noStrike" cap="none" spc="0" dirty="0">
              <a:solidFill>
                <a:schemeClr val="tx1"/>
              </a:solidFill>
              <a:latin typeface="Times New Roman"/>
              <a:cs typeface="Times New Roman"/>
            </a:endParaRPr>
          </a:p>
          <a:p>
            <a:pPr>
              <a:defRPr/>
            </a:pPr>
            <a:r>
              <a:rPr lang="ru-RU" sz="1200" b="0" i="0" u="none" strike="noStrike" cap="none" spc="0" dirty="0">
                <a:solidFill>
                  <a:schemeClr val="tx1"/>
                </a:solidFill>
                <a:latin typeface="Segoe UI"/>
                <a:ea typeface="Segoe UI"/>
                <a:cs typeface="Segoe UI"/>
              </a:rPr>
              <a:t>Накопленные исторические данные и оперативные данные о потреблении услуг обладают информацией о трендах, тенденциях и изменчивости вектора предпочтений пользователей сервисов, услуг и приложений.</a:t>
            </a:r>
            <a:endParaRPr lang="ru-RU" sz="1200" b="0" i="0" u="none" strike="noStrike" cap="none" spc="0" dirty="0">
              <a:solidFill>
                <a:schemeClr val="tx1"/>
              </a:solidFill>
              <a:latin typeface="Times New Roman"/>
              <a:cs typeface="Times New Roman"/>
            </a:endParaRPr>
          </a:p>
          <a:p>
            <a:pPr>
              <a:defRPr/>
            </a:pPr>
            <a:r>
              <a:rPr lang="ru-RU" sz="1200" b="0" i="0" u="none" strike="noStrike" cap="none" spc="0" dirty="0">
                <a:solidFill>
                  <a:schemeClr val="tx1"/>
                </a:solidFill>
                <a:latin typeface="Segoe UI"/>
                <a:ea typeface="Segoe UI"/>
                <a:cs typeface="Segoe UI"/>
              </a:rPr>
              <a:t>Анализ больших данных с помощью специфицированных алгоритмов позволяет получить пользу  из исторических данных в сферах озвученных ранее.</a:t>
            </a:r>
            <a:endParaRPr lang="ru-RU" sz="1200" dirty="0">
              <a:latin typeface="Segoe UI"/>
              <a:cs typeface="Segoe UI"/>
            </a:endParaRP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45</a:t>
            </a:fld>
            <a:endParaRPr lang="ru-RU"/>
          </a:p>
        </p:txBody>
      </p:sp>
    </p:spTree>
    <p:extLst>
      <p:ext uri="{BB962C8B-B14F-4D97-AF65-F5344CB8AC3E}">
        <p14:creationId xmlns:p14="http://schemas.microsoft.com/office/powerpoint/2010/main" val="3584272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100" dirty="0"/>
              <a:t>Сфера аналитики больших данных базируется на 5 основных составляющих, среди которых:</a:t>
            </a:r>
          </a:p>
          <a:p>
            <a:pPr marL="0" marR="0" lvl="0" indent="0" algn="l" defTabSz="914377" rtl="0" eaLnBrk="1" fontAlgn="auto" latinLnBrk="0" hangingPunct="1">
              <a:lnSpc>
                <a:spcPct val="100000"/>
              </a:lnSpc>
              <a:spcBef>
                <a:spcPts val="0"/>
              </a:spcBef>
              <a:spcAft>
                <a:spcPts val="0"/>
              </a:spcAft>
              <a:buClrTx/>
              <a:buSzTx/>
              <a:buFontTx/>
              <a:buNone/>
              <a:tabLst/>
              <a:defRPr/>
            </a:pPr>
            <a:endParaRPr lang="ru-RU" sz="1100" dirty="0"/>
          </a:p>
          <a:p>
            <a:pPr marL="228600" marR="0" lvl="0" indent="-228600" algn="l" defTabSz="914377" rtl="0" eaLnBrk="1" fontAlgn="auto" latinLnBrk="0" hangingPunct="1">
              <a:lnSpc>
                <a:spcPct val="100000"/>
              </a:lnSpc>
              <a:spcBef>
                <a:spcPts val="0"/>
              </a:spcBef>
              <a:spcAft>
                <a:spcPts val="0"/>
              </a:spcAft>
              <a:buClrTx/>
              <a:buSzTx/>
              <a:buFontTx/>
              <a:buAutoNum type="arabicPeriod"/>
              <a:tabLst/>
              <a:defRPr/>
            </a:pPr>
            <a:endParaRPr lang="ru-RU" sz="1100" dirty="0"/>
          </a:p>
          <a:p>
            <a:pPr marL="0" indent="0">
              <a:buNone/>
              <a:defRPr/>
            </a:pPr>
            <a:endParaRPr lang="ru-RU" sz="1100" dirty="0"/>
          </a:p>
          <a:p>
            <a:pPr marL="228600" indent="-228600">
              <a:buAutoNum type="arabicPeriod"/>
              <a:defRPr/>
            </a:pPr>
            <a:endParaRPr lang="ru-RU" sz="1100" dirty="0"/>
          </a:p>
          <a:p>
            <a:pPr>
              <a:defRPr/>
            </a:pPr>
            <a:endParaRPr lang="ru-RU" sz="1100" dirty="0">
              <a:latin typeface="Segoe UI"/>
              <a:cs typeface="Segoe UI"/>
            </a:endParaRP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46</a:t>
            </a:fld>
            <a:endParaRPr lang="ru-RU"/>
          </a:p>
        </p:txBody>
      </p:sp>
    </p:spTree>
    <p:extLst>
      <p:ext uri="{BB962C8B-B14F-4D97-AF65-F5344CB8AC3E}">
        <p14:creationId xmlns:p14="http://schemas.microsoft.com/office/powerpoint/2010/main" val="3949765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100" dirty="0"/>
              <a:t>Сфера аналитики больших данных базируется на 5 основных составляющих, среди которых:</a:t>
            </a:r>
          </a:p>
          <a:p>
            <a:pPr marL="228600" indent="-228600">
              <a:buAutoNum type="arabicPeriod"/>
              <a:defRPr/>
            </a:pPr>
            <a:r>
              <a:rPr lang="ru-RU" sz="1100" dirty="0"/>
              <a:t>Генерация данных – личная активность, операции, движение транспортных средств, производственные процессы и тому подобное</a:t>
            </a:r>
          </a:p>
          <a:p>
            <a:pPr marL="228600" indent="-228600">
              <a:buAutoNum type="arabicPeriod"/>
              <a:defRPr/>
            </a:pPr>
            <a:r>
              <a:rPr lang="ru-RU" sz="1100" dirty="0"/>
              <a:t>Базовая инфраструктура – Оборудование для сбора данных и сеть для передачи данных</a:t>
            </a:r>
          </a:p>
          <a:p>
            <a:pPr marL="228600" indent="-228600">
              <a:buAutoNum type="arabicPeriod"/>
              <a:defRPr/>
            </a:pPr>
            <a:r>
              <a:rPr lang="ru-RU" sz="1100" dirty="0"/>
              <a:t>Технологические инструменты – Программное обеспечение, предназначенное для выполнения задач, таких как: анализ данных, искусственный интеллект, машинное обучение</a:t>
            </a:r>
          </a:p>
          <a:p>
            <a:pPr marL="228600" marR="0" lvl="0" indent="-228600" algn="l" defTabSz="914377" rtl="0" eaLnBrk="1" fontAlgn="auto" latinLnBrk="0" hangingPunct="1">
              <a:lnSpc>
                <a:spcPct val="100000"/>
              </a:lnSpc>
              <a:spcBef>
                <a:spcPts val="0"/>
              </a:spcBef>
              <a:spcAft>
                <a:spcPts val="0"/>
              </a:spcAft>
              <a:buClrTx/>
              <a:buSzTx/>
              <a:buFontTx/>
              <a:buAutoNum type="arabicPeriod"/>
              <a:tabLst/>
              <a:defRPr/>
            </a:pPr>
            <a:r>
              <a:rPr lang="ru-RU" sz="1100" dirty="0"/>
              <a:t>Цифровые платформы – Цифровые платформы, обеспечивающие поток данных, их хранение и вычисления над ними</a:t>
            </a:r>
          </a:p>
          <a:p>
            <a:pPr marL="228600" marR="0" lvl="0" indent="-228600" algn="l" defTabSz="914377" rtl="0" eaLnBrk="1" fontAlgn="auto" latinLnBrk="0" hangingPunct="1">
              <a:lnSpc>
                <a:spcPct val="100000"/>
              </a:lnSpc>
              <a:spcBef>
                <a:spcPts val="0"/>
              </a:spcBef>
              <a:spcAft>
                <a:spcPts val="0"/>
              </a:spcAft>
              <a:buClrTx/>
              <a:buSzTx/>
              <a:buFontTx/>
              <a:buAutoNum type="arabicPeriod"/>
              <a:tabLst/>
              <a:defRPr/>
            </a:pPr>
            <a:r>
              <a:rPr lang="ru-RU" sz="1100" dirty="0"/>
              <a:t>Вертикальные решения и услуги – Решения для конечного пользователя, приложения и услуги, направленные на решение конкретных проблем</a:t>
            </a:r>
          </a:p>
          <a:p>
            <a:pPr marL="0" marR="0" lvl="0" indent="0" algn="l" defTabSz="914377" rtl="0" eaLnBrk="1" fontAlgn="auto" latinLnBrk="0" hangingPunct="1">
              <a:lnSpc>
                <a:spcPct val="100000"/>
              </a:lnSpc>
              <a:spcBef>
                <a:spcPts val="0"/>
              </a:spcBef>
              <a:spcAft>
                <a:spcPts val="0"/>
              </a:spcAft>
              <a:buClrTx/>
              <a:buSzTx/>
              <a:buFontTx/>
              <a:buNone/>
              <a:tabLst/>
              <a:defRPr/>
            </a:pPr>
            <a:r>
              <a:rPr lang="ru-RU" sz="1100" dirty="0"/>
              <a:t>Все эти составляющие, объединенные в единое целое позволяют работать с данными, для решения конечной поставленной цели.</a:t>
            </a:r>
          </a:p>
          <a:p>
            <a:pPr marL="228600" marR="0" lvl="0" indent="-228600" algn="l" defTabSz="914377" rtl="0" eaLnBrk="1" fontAlgn="auto" latinLnBrk="0" hangingPunct="1">
              <a:lnSpc>
                <a:spcPct val="100000"/>
              </a:lnSpc>
              <a:spcBef>
                <a:spcPts val="0"/>
              </a:spcBef>
              <a:spcAft>
                <a:spcPts val="0"/>
              </a:spcAft>
              <a:buClrTx/>
              <a:buSzTx/>
              <a:buFontTx/>
              <a:buAutoNum type="arabicPeriod"/>
              <a:tabLst/>
              <a:defRPr/>
            </a:pPr>
            <a:endParaRPr lang="ru-RU" sz="1100" dirty="0"/>
          </a:p>
          <a:p>
            <a:pPr marL="228600" marR="0" lvl="0" indent="-228600" algn="l" defTabSz="914377" rtl="0" eaLnBrk="1" fontAlgn="auto" latinLnBrk="0" hangingPunct="1">
              <a:lnSpc>
                <a:spcPct val="100000"/>
              </a:lnSpc>
              <a:spcBef>
                <a:spcPts val="0"/>
              </a:spcBef>
              <a:spcAft>
                <a:spcPts val="0"/>
              </a:spcAft>
              <a:buClrTx/>
              <a:buSzTx/>
              <a:buFontTx/>
              <a:buAutoNum type="arabicPeriod"/>
              <a:tabLst/>
              <a:defRPr/>
            </a:pPr>
            <a:endParaRPr lang="ru-RU" sz="1100" dirty="0"/>
          </a:p>
          <a:p>
            <a:pPr marL="0" indent="0">
              <a:buNone/>
              <a:defRPr/>
            </a:pPr>
            <a:endParaRPr lang="ru-RU" sz="1100" dirty="0"/>
          </a:p>
          <a:p>
            <a:pPr marL="228600" indent="-228600">
              <a:buAutoNum type="arabicPeriod"/>
              <a:defRPr/>
            </a:pPr>
            <a:endParaRPr lang="ru-RU" sz="1100" dirty="0"/>
          </a:p>
          <a:p>
            <a:pPr>
              <a:defRPr/>
            </a:pPr>
            <a:endParaRPr lang="ru-RU" sz="1100" dirty="0">
              <a:latin typeface="Segoe UI"/>
              <a:cs typeface="Segoe UI"/>
            </a:endParaRP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47</a:t>
            </a:fld>
            <a:endParaRPr lang="ru-RU"/>
          </a:p>
        </p:txBody>
      </p:sp>
    </p:spTree>
    <p:extLst>
      <p:ext uri="{BB962C8B-B14F-4D97-AF65-F5344CB8AC3E}">
        <p14:creationId xmlns:p14="http://schemas.microsoft.com/office/powerpoint/2010/main" val="32717803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b="0" i="0" u="none" dirty="0">
                <a:solidFill>
                  <a:srgbClr val="000000"/>
                </a:solidFill>
                <a:latin typeface="Segoe UI"/>
                <a:ea typeface="Segoe UI"/>
                <a:cs typeface="Segoe UI"/>
              </a:rPr>
              <a:t>Классификация специалистов, задействованных в работе с данными, на сегодняшний день, всё ещё размыта.</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48</a:t>
            </a:fld>
            <a:endParaRPr lang="ru-RU"/>
          </a:p>
        </p:txBody>
      </p:sp>
    </p:spTree>
    <p:extLst>
      <p:ext uri="{BB962C8B-B14F-4D97-AF65-F5344CB8AC3E}">
        <p14:creationId xmlns:p14="http://schemas.microsoft.com/office/powerpoint/2010/main" val="9513376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b="0" i="0" u="none" dirty="0">
                <a:solidFill>
                  <a:srgbClr val="000000"/>
                </a:solidFill>
                <a:latin typeface="Segoe UI"/>
                <a:ea typeface="Segoe UI"/>
                <a:cs typeface="Segoe UI"/>
              </a:rPr>
              <a:t>В общемировой практике по мере увеличения капитализации компаний, производящих продукты на основе больших данных распределение обязанностей по работе с данными между людьми достаточно сильно разбито на части.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sz="1200" b="0" i="0" u="none" dirty="0">
                <a:solidFill>
                  <a:srgbClr val="000000"/>
                </a:solidFill>
                <a:latin typeface="Segoe UI"/>
                <a:ea typeface="Segoe UI"/>
                <a:cs typeface="Segoe UI"/>
              </a:rPr>
              <a:t>На каждой стадии работы с данными найдется сотрудник или команда, которая отвечает за данную зону работы проекта.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sz="1200" b="0" i="0" u="none" dirty="0">
                <a:solidFill>
                  <a:srgbClr val="000000"/>
                </a:solidFill>
                <a:latin typeface="Segoe UI"/>
                <a:ea typeface="Segoe UI"/>
                <a:cs typeface="Segoe UI"/>
              </a:rPr>
              <a:t>Результатом становится строгая структуризация и качественное развитие новых стартап проектов, а также стабильное масштабирование существующих проектов.</a:t>
            </a:r>
          </a:p>
          <a:p>
            <a:pPr marL="0" marR="0" lvl="0" indent="0" algn="l" defTabSz="914377" rtl="0" eaLnBrk="1" fontAlgn="auto" latinLnBrk="0" hangingPunct="1">
              <a:lnSpc>
                <a:spcPct val="100000"/>
              </a:lnSpc>
              <a:spcBef>
                <a:spcPts val="0"/>
              </a:spcBef>
              <a:spcAft>
                <a:spcPts val="0"/>
              </a:spcAft>
              <a:buClrTx/>
              <a:buSzTx/>
              <a:buFontTx/>
              <a:buNone/>
              <a:tabLst/>
              <a:defRPr/>
            </a:pPr>
            <a:r>
              <a:rPr lang="ru-RU" sz="1200" b="0" i="0" u="none" dirty="0">
                <a:solidFill>
                  <a:srgbClr val="000000"/>
                </a:solidFill>
                <a:latin typeface="Segoe UI"/>
                <a:ea typeface="Segoe UI"/>
                <a:cs typeface="Segoe UI"/>
              </a:rPr>
              <a:t>На рисунке можно увидеть классические вопросы которые встают перед специалистами в области работы с данными:</a:t>
            </a:r>
          </a:p>
          <a:p>
            <a:pPr marL="228600" marR="0" lvl="0" indent="-228600" algn="l" defTabSz="914377" rtl="0" eaLnBrk="1" fontAlgn="auto" latinLnBrk="0" hangingPunct="1">
              <a:lnSpc>
                <a:spcPct val="100000"/>
              </a:lnSpc>
              <a:spcBef>
                <a:spcPts val="0"/>
              </a:spcBef>
              <a:spcAft>
                <a:spcPts val="0"/>
              </a:spcAft>
              <a:buClrTx/>
              <a:buSzTx/>
              <a:buFontTx/>
              <a:buAutoNum type="arabicPeriod"/>
              <a:tabLst/>
              <a:defRPr/>
            </a:pPr>
            <a:r>
              <a:rPr lang="ru-RU" sz="1200" b="0" i="0" u="none" dirty="0">
                <a:solidFill>
                  <a:srgbClr val="000000"/>
                </a:solidFill>
                <a:latin typeface="Segoe UI"/>
                <a:ea typeface="Segoe UI"/>
                <a:cs typeface="Segoe UI"/>
              </a:rPr>
              <a:t>Загрузка сырых данных</a:t>
            </a:r>
          </a:p>
          <a:p>
            <a:pPr marL="228600" marR="0" lvl="0" indent="-228600" algn="l" defTabSz="914377" rtl="0" eaLnBrk="1" fontAlgn="auto" latinLnBrk="0" hangingPunct="1">
              <a:lnSpc>
                <a:spcPct val="100000"/>
              </a:lnSpc>
              <a:spcBef>
                <a:spcPts val="0"/>
              </a:spcBef>
              <a:spcAft>
                <a:spcPts val="0"/>
              </a:spcAft>
              <a:buClrTx/>
              <a:buSzTx/>
              <a:buFontTx/>
              <a:buAutoNum type="arabicPeriod"/>
              <a:tabLst/>
              <a:defRPr/>
            </a:pPr>
            <a:r>
              <a:rPr lang="ru-RU" sz="1200" b="0" i="0" u="none" dirty="0">
                <a:solidFill>
                  <a:srgbClr val="000000"/>
                </a:solidFill>
                <a:latin typeface="Segoe UI"/>
                <a:ea typeface="Segoe UI"/>
                <a:cs typeface="Segoe UI"/>
              </a:rPr>
              <a:t>Извлечение доступных данных для бизнеса</a:t>
            </a:r>
          </a:p>
          <a:p>
            <a:pPr marL="228600" marR="0" lvl="0" indent="-228600" algn="l" defTabSz="914377" rtl="0" eaLnBrk="1" fontAlgn="auto" latinLnBrk="0" hangingPunct="1">
              <a:lnSpc>
                <a:spcPct val="100000"/>
              </a:lnSpc>
              <a:spcBef>
                <a:spcPts val="0"/>
              </a:spcBef>
              <a:spcAft>
                <a:spcPts val="0"/>
              </a:spcAft>
              <a:buClrTx/>
              <a:buSzTx/>
              <a:buFontTx/>
              <a:buAutoNum type="arabicPeriod"/>
              <a:tabLst/>
              <a:defRPr/>
            </a:pPr>
            <a:r>
              <a:rPr lang="ru-RU" sz="1200" b="0" i="0" u="none" dirty="0">
                <a:solidFill>
                  <a:srgbClr val="000000"/>
                </a:solidFill>
                <a:latin typeface="Segoe UI"/>
                <a:ea typeface="Segoe UI"/>
                <a:cs typeface="Segoe UI"/>
              </a:rPr>
              <a:t>Приведение данных в консолидированный вид</a:t>
            </a:r>
          </a:p>
          <a:p>
            <a:pPr marL="228600" marR="0" lvl="0" indent="-228600" algn="l" defTabSz="914377" rtl="0" eaLnBrk="1" fontAlgn="auto" latinLnBrk="0" hangingPunct="1">
              <a:lnSpc>
                <a:spcPct val="100000"/>
              </a:lnSpc>
              <a:spcBef>
                <a:spcPts val="0"/>
              </a:spcBef>
              <a:spcAft>
                <a:spcPts val="0"/>
              </a:spcAft>
              <a:buClrTx/>
              <a:buSzTx/>
              <a:buFontTx/>
              <a:buAutoNum type="arabicPeriod"/>
              <a:tabLst/>
              <a:defRPr/>
            </a:pPr>
            <a:r>
              <a:rPr lang="ru-RU" sz="1200" b="0" i="0" u="none" dirty="0">
                <a:solidFill>
                  <a:srgbClr val="000000"/>
                </a:solidFill>
                <a:latin typeface="Segoe UI"/>
                <a:ea typeface="Segoe UI"/>
                <a:cs typeface="Segoe UI"/>
              </a:rPr>
              <a:t>Настройка систем долгосрочного хранения данных</a:t>
            </a:r>
          </a:p>
          <a:p>
            <a:r>
              <a:rPr lang="ru-RU" dirty="0"/>
              <a:t>5. Разработка платформы данных для программистов прикладного ПО</a:t>
            </a:r>
          </a:p>
          <a:p>
            <a:r>
              <a:rPr lang="ru-RU" dirty="0"/>
              <a:t>6. Аналитика полученных бизнес-данных</a:t>
            </a:r>
          </a:p>
          <a:p>
            <a:r>
              <a:rPr lang="ru-RU" dirty="0"/>
              <a:t>Кто же работает на данных стадиях в основном у нас и за рубежом?</a:t>
            </a:r>
          </a:p>
        </p:txBody>
      </p:sp>
      <p:sp>
        <p:nvSpPr>
          <p:cNvPr id="4" name="Номер слайда 3"/>
          <p:cNvSpPr>
            <a:spLocks noGrp="1"/>
          </p:cNvSpPr>
          <p:nvPr>
            <p:ph type="sldNum" sz="quarter" idx="5"/>
          </p:nvPr>
        </p:nvSpPr>
        <p:spPr/>
        <p:txBody>
          <a:bodyPr/>
          <a:lstStyle/>
          <a:p>
            <a:fld id="{DF4ECBE7-4487-4615-A10C-5FECAADA1E8C}" type="slidenum">
              <a:rPr lang="ru-RU" smtClean="0"/>
              <a:t>49</a:t>
            </a:fld>
            <a:endParaRPr lang="ru-RU"/>
          </a:p>
        </p:txBody>
      </p:sp>
    </p:spTree>
    <p:extLst>
      <p:ext uri="{BB962C8B-B14F-4D97-AF65-F5344CB8AC3E}">
        <p14:creationId xmlns:p14="http://schemas.microsoft.com/office/powerpoint/2010/main" val="322694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 порядку дальше идет тема «Технологии структурирования больших объемов данных», в которой мы рассмотрим различные модели хранения данных, а также реляционную модель данных подробнее. </a:t>
            </a:r>
          </a:p>
        </p:txBody>
      </p:sp>
      <p:sp>
        <p:nvSpPr>
          <p:cNvPr id="4" name="Номер слайда 3"/>
          <p:cNvSpPr>
            <a:spLocks noGrp="1"/>
          </p:cNvSpPr>
          <p:nvPr>
            <p:ph type="sldNum" sz="quarter" idx="5"/>
          </p:nvPr>
        </p:nvSpPr>
        <p:spPr/>
        <p:txBody>
          <a:bodyPr/>
          <a:lstStyle/>
          <a:p>
            <a:fld id="{DF4ECBE7-4487-4615-A10C-5FECAADA1E8C}" type="slidenum">
              <a:rPr lang="ru-RU" smtClean="0"/>
              <a:t>5</a:t>
            </a:fld>
            <a:endParaRPr lang="ru-RU"/>
          </a:p>
        </p:txBody>
      </p:sp>
    </p:spTree>
    <p:extLst>
      <p:ext uri="{BB962C8B-B14F-4D97-AF65-F5344CB8AC3E}">
        <p14:creationId xmlns:p14="http://schemas.microsoft.com/office/powerpoint/2010/main" val="7709615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b="0" i="0" u="none" dirty="0">
                <a:solidFill>
                  <a:srgbClr val="000000"/>
                </a:solidFill>
                <a:latin typeface="Segoe UI"/>
                <a:ea typeface="Segoe UI"/>
                <a:cs typeface="Segoe UI"/>
              </a:rPr>
              <a:t>В работе с данными выделяют основных специалистов:</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50</a:t>
            </a:fld>
            <a:endParaRPr lang="ru-RU"/>
          </a:p>
        </p:txBody>
      </p:sp>
    </p:spTree>
    <p:extLst>
      <p:ext uri="{BB962C8B-B14F-4D97-AF65-F5344CB8AC3E}">
        <p14:creationId xmlns:p14="http://schemas.microsoft.com/office/powerpoint/2010/main" val="33180497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Совершенно точно на сегодняшний день в очень четком разделении существуют несколько специализаций в науке о данных.</a:t>
            </a:r>
          </a:p>
          <a:p>
            <a:pPr marL="228600" indent="-228600">
              <a:buAutoNum type="arabicPeriod"/>
            </a:pPr>
            <a:r>
              <a:rPr lang="ru-RU" dirty="0"/>
              <a:t>Инженер данных – обеспечивает данными команду аналитики данных</a:t>
            </a:r>
          </a:p>
          <a:p>
            <a:pPr marL="228600" indent="-228600">
              <a:buAutoNum type="arabicPeriod"/>
            </a:pPr>
            <a:r>
              <a:rPr lang="ru-RU" dirty="0"/>
              <a:t>Аналитик данных – вырабатывает бизнес-стратегию и рекомендации по бизнес-процессам организации на основе данных</a:t>
            </a:r>
          </a:p>
          <a:p>
            <a:pPr marL="228600" indent="-228600">
              <a:buAutoNum type="arabicPeriod"/>
            </a:pPr>
            <a:r>
              <a:rPr lang="en-US" dirty="0"/>
              <a:t>ML-</a:t>
            </a:r>
            <a:r>
              <a:rPr lang="ru-RU" dirty="0"/>
              <a:t>инженер – решает задачи настройки и разработки моделей машинного обучения на основе данных</a:t>
            </a:r>
          </a:p>
          <a:p>
            <a:pPr marL="228600" indent="-228600">
              <a:buAutoNum type="arabicPeriod"/>
            </a:pPr>
            <a:r>
              <a:rPr lang="en-US" dirty="0" err="1"/>
              <a:t>DEVops</a:t>
            </a:r>
            <a:r>
              <a:rPr lang="en-US" dirty="0"/>
              <a:t>,  </a:t>
            </a:r>
            <a:r>
              <a:rPr lang="en-US" dirty="0" err="1"/>
              <a:t>MLops</a:t>
            </a:r>
            <a:r>
              <a:rPr lang="en-US" dirty="0"/>
              <a:t> - </a:t>
            </a:r>
            <a:r>
              <a:rPr lang="ru-RU" b="0" i="0" dirty="0">
                <a:solidFill>
                  <a:srgbClr val="000000"/>
                </a:solidFill>
                <a:effectLst/>
                <a:latin typeface="Roboto" panose="02000000000000000000" pitchFamily="2" charset="0"/>
              </a:rPr>
              <a:t>занимаются разработкой и поддержкой инфраструктуры и цепочки сотрудников для работы с данными и моделями машинного обучения, включая автоматизацию процессов и управление жизненным циклом моделей и распределением ресурсов внутри компании.</a:t>
            </a:r>
          </a:p>
          <a:p>
            <a:pPr marL="228600" indent="-228600">
              <a:buAutoNum type="arabicPeriod"/>
            </a:pPr>
            <a:r>
              <a:rPr lang="ru-RU" b="0" i="0" dirty="0">
                <a:solidFill>
                  <a:srgbClr val="000000"/>
                </a:solidFill>
                <a:effectLst/>
                <a:latin typeface="Roboto" panose="02000000000000000000" pitchFamily="2" charset="0"/>
              </a:rPr>
              <a:t>Управляющий продуктом – роль ответственная за определение требований к продукту, управление </a:t>
            </a:r>
            <a:r>
              <a:rPr lang="ru-RU" b="0" i="0" dirty="0" err="1">
                <a:solidFill>
                  <a:srgbClr val="000000"/>
                </a:solidFill>
                <a:effectLst/>
                <a:latin typeface="Roboto" panose="02000000000000000000" pitchFamily="2" charset="0"/>
              </a:rPr>
              <a:t>бэклогом</a:t>
            </a:r>
            <a:r>
              <a:rPr lang="ru-RU" b="0" i="0" dirty="0">
                <a:solidFill>
                  <a:srgbClr val="000000"/>
                </a:solidFill>
                <a:effectLst/>
                <a:latin typeface="Roboto" panose="02000000000000000000" pitchFamily="2" charset="0"/>
              </a:rPr>
              <a:t> (списком задач) и обеспечение максимальной ценности продукта для заказчика и пользователей. </a:t>
            </a:r>
          </a:p>
          <a:p>
            <a:pPr marL="0" indent="0">
              <a:buNone/>
            </a:pPr>
            <a:r>
              <a:rPr lang="ru-RU" b="0" i="0" dirty="0">
                <a:solidFill>
                  <a:srgbClr val="000000"/>
                </a:solidFill>
                <a:effectLst/>
                <a:latin typeface="Roboto" panose="02000000000000000000" pitchFamily="2" charset="0"/>
              </a:rPr>
              <a:t>Управляющий продуктом обычно работает в тесном взаимодействии с командой разработки, заказчиком и другими заинтересованными сторонами, чтобы обеспечить успешное достижение целей продукта.</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51</a:t>
            </a:fld>
            <a:endParaRPr lang="ru-RU"/>
          </a:p>
        </p:txBody>
      </p:sp>
    </p:spTree>
    <p:extLst>
      <p:ext uri="{BB962C8B-B14F-4D97-AF65-F5344CB8AC3E}">
        <p14:creationId xmlns:p14="http://schemas.microsoft.com/office/powerpoint/2010/main" val="36825773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Посмотрим и разберем чем занимается в проекте инженер данных.</a:t>
            </a:r>
          </a:p>
          <a:p>
            <a:pPr marL="0" indent="0">
              <a:buFont typeface="Wingdings"/>
              <a:buNone/>
              <a:defRPr/>
            </a:pPr>
            <a:r>
              <a:rPr lang="ru-RU" b="0" i="0" dirty="0">
                <a:solidFill>
                  <a:srgbClr val="000000"/>
                </a:solidFill>
                <a:effectLst/>
                <a:latin typeface="Roboto" panose="02000000000000000000" pitchFamily="2" charset="0"/>
              </a:rPr>
              <a:t>Инженер данных занимается предобработкой, обеспечением хранения и предоставлением данных для различных ситуаций. </a:t>
            </a:r>
          </a:p>
          <a:p>
            <a:pPr marL="0" indent="0">
              <a:buFont typeface="Wingdings"/>
              <a:buNone/>
              <a:defRPr/>
            </a:pPr>
            <a:r>
              <a:rPr lang="ru-RU" b="0" i="0" dirty="0">
                <a:solidFill>
                  <a:srgbClr val="000000"/>
                </a:solidFill>
                <a:effectLst/>
                <a:latin typeface="Roboto" panose="02000000000000000000" pitchFamily="2" charset="0"/>
              </a:rPr>
              <a:t>Одно из направлений работы инженера данных - это предоставление данных для аналитики.</a:t>
            </a:r>
            <a:endParaRPr lang="ru-RU" sz="1200" b="0" i="0" u="none" strike="noStrike" cap="non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52</a:t>
            </a:fld>
            <a:endParaRPr lang="ru-RU"/>
          </a:p>
        </p:txBody>
      </p:sp>
    </p:spTree>
    <p:extLst>
      <p:ext uri="{BB962C8B-B14F-4D97-AF65-F5344CB8AC3E}">
        <p14:creationId xmlns:p14="http://schemas.microsoft.com/office/powerpoint/2010/main" val="2776614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Это включает в себя создание и поддержку хранилищ данных, где информация собирается, хранится и обрабатывается для последующего анализа. </a:t>
            </a:r>
          </a:p>
          <a:p>
            <a:pPr marL="0" indent="0">
              <a:buFont typeface="Wingdings"/>
              <a:buNone/>
              <a:defRPr/>
            </a:pPr>
            <a:r>
              <a:rPr lang="ru-RU" b="0" i="0" dirty="0">
                <a:solidFill>
                  <a:srgbClr val="000000"/>
                </a:solidFill>
                <a:effectLst/>
                <a:latin typeface="Roboto" panose="02000000000000000000" pitchFamily="2" charset="0"/>
              </a:rPr>
              <a:t>Также инженер данных занимается разработкой системы аналитики, которая позволяет извлекать ценные инсайты из данных и визуализировать их для принятия бизнес-решений.</a:t>
            </a:r>
            <a:endParaRPr lang="ru-RU" sz="1200" b="0" i="0" u="none" strike="noStrike" cap="non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53</a:t>
            </a:fld>
            <a:endParaRPr lang="ru-RU"/>
          </a:p>
        </p:txBody>
      </p:sp>
    </p:spTree>
    <p:extLst>
      <p:ext uri="{BB962C8B-B14F-4D97-AF65-F5344CB8AC3E}">
        <p14:creationId xmlns:p14="http://schemas.microsoft.com/office/powerpoint/2010/main" val="26859341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Еще одно важное направление работы инженера данных - предоставление данных для машинного обучения и науки о данных. </a:t>
            </a:r>
          </a:p>
          <a:p>
            <a:pPr marL="0" indent="0">
              <a:buFont typeface="Wingdings"/>
              <a:buNone/>
              <a:defRPr/>
            </a:pPr>
            <a:r>
              <a:rPr lang="ru-RU" b="0" i="0" dirty="0">
                <a:solidFill>
                  <a:srgbClr val="000000"/>
                </a:solidFill>
                <a:effectLst/>
                <a:latin typeface="Roboto" panose="02000000000000000000" pitchFamily="2" charset="0"/>
              </a:rPr>
              <a:t>Это включает в себя подготовку и очистку данных, создание платформы для обучения моделей машинного обучения, а также предоставление доступа к данным для специалистов по науке о данных. </a:t>
            </a:r>
          </a:p>
          <a:p>
            <a:pPr marL="0" indent="0">
              <a:buFont typeface="Wingdings"/>
              <a:buNone/>
              <a:defRPr/>
            </a:pPr>
            <a:r>
              <a:rPr lang="ru-RU" b="0" i="0" dirty="0">
                <a:solidFill>
                  <a:srgbClr val="000000"/>
                </a:solidFill>
                <a:effectLst/>
                <a:latin typeface="Roboto" panose="02000000000000000000" pitchFamily="2" charset="0"/>
              </a:rPr>
              <a:t>Инженер данных также отвечает за создание инфраструктуры, которая позволяет эффективно использовать данные для обучения моделей и проведения анализа.</a:t>
            </a:r>
          </a:p>
          <a:p>
            <a:pPr marL="0" indent="0">
              <a:buFont typeface="Wingdings"/>
              <a:buNone/>
              <a:defRPr/>
            </a:pPr>
            <a:endParaRPr lang="ru-RU" sz="1200" b="0" i="0" u="none" strike="noStrike" cap="none" spc="0" dirty="0">
              <a:solidFill>
                <a:srgbClr val="000000"/>
              </a:solidFill>
              <a:effectLst/>
              <a:latin typeface="Roboto" panose="02000000000000000000" pitchFamily="2" charset="0"/>
              <a:ea typeface="Segoe UI"/>
              <a:cs typeface="Segoe UI"/>
            </a:endParaRPr>
          </a:p>
          <a:p>
            <a:pPr marL="0" indent="0">
              <a:buFont typeface="Wingdings"/>
              <a:buNone/>
              <a:defRPr/>
            </a:pPr>
            <a:endParaRPr lang="ru-RU" sz="1200" b="0" i="0" u="none" strike="noStrike" cap="non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54</a:t>
            </a:fld>
            <a:endParaRPr lang="ru-RU"/>
          </a:p>
        </p:txBody>
      </p:sp>
    </p:spTree>
    <p:extLst>
      <p:ext uri="{BB962C8B-B14F-4D97-AF65-F5344CB8AC3E}">
        <p14:creationId xmlns:p14="http://schemas.microsoft.com/office/powerpoint/2010/main" val="1585884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Инженер данных имеет ряд ключевых задач, связанных с обработкой и управлением данными. Вот подробное описание каждой из них:</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55</a:t>
            </a:fld>
            <a:endParaRPr lang="ru-RU"/>
          </a:p>
        </p:txBody>
      </p:sp>
    </p:spTree>
    <p:extLst>
      <p:ext uri="{BB962C8B-B14F-4D97-AF65-F5344CB8AC3E}">
        <p14:creationId xmlns:p14="http://schemas.microsoft.com/office/powerpoint/2010/main" val="27752320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1. Сбор данных из различных источников: Инженер данных отвечает за сбор данных из различных источников, таких как базы данных, веб-серверы, API и т.д.</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56</a:t>
            </a:fld>
            <a:endParaRPr lang="ru-RU"/>
          </a:p>
        </p:txBody>
      </p:sp>
    </p:spTree>
    <p:extLst>
      <p:ext uri="{BB962C8B-B14F-4D97-AF65-F5344CB8AC3E}">
        <p14:creationId xmlns:p14="http://schemas.microsoft.com/office/powerpoint/2010/main" val="24768603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Перемещение данных: Инженер данных занимается перемещением данных из одного места в другое с помощью потоков данных (например, </a:t>
            </a:r>
            <a:r>
              <a:rPr lang="ru-RU" b="0" i="0" dirty="0" err="1">
                <a:solidFill>
                  <a:srgbClr val="000000"/>
                </a:solidFill>
                <a:effectLst/>
                <a:latin typeface="Roboto" panose="02000000000000000000" pitchFamily="2" charset="0"/>
              </a:rPr>
              <a:t>Kafka</a:t>
            </a:r>
            <a:r>
              <a:rPr lang="ru-RU" b="0" i="0" dirty="0">
                <a:solidFill>
                  <a:srgbClr val="000000"/>
                </a:solidFill>
                <a:effectLst/>
                <a:latin typeface="Roboto" panose="02000000000000000000" pitchFamily="2" charset="0"/>
              </a:rPr>
              <a:t>) и конвейеров ETL (извлечение, трансформация, загрузка). </a:t>
            </a:r>
            <a:br>
              <a:rPr lang="ru-RU" dirty="0"/>
            </a:b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57</a:t>
            </a:fld>
            <a:endParaRPr lang="ru-RU"/>
          </a:p>
        </p:txBody>
      </p:sp>
    </p:spTree>
    <p:extLst>
      <p:ext uri="{BB962C8B-B14F-4D97-AF65-F5344CB8AC3E}">
        <p14:creationId xmlns:p14="http://schemas.microsoft.com/office/powerpoint/2010/main" val="4071685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Инженер данных обеспечивает очистку, подготовку и трансформацию данных в соответствии с бизнес-правилами и требованиями.</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58</a:t>
            </a:fld>
            <a:endParaRPr lang="ru-RU"/>
          </a:p>
        </p:txBody>
      </p:sp>
    </p:spTree>
    <p:extLst>
      <p:ext uri="{BB962C8B-B14F-4D97-AF65-F5344CB8AC3E}">
        <p14:creationId xmlns:p14="http://schemas.microsoft.com/office/powerpoint/2010/main" val="35809909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Инженер данных выполняет агрегацию данных для создания сводных отчетов и размечает данные для дальнейшего анализа и построения моделей машинного обучения</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59</a:t>
            </a:fld>
            <a:endParaRPr lang="ru-RU"/>
          </a:p>
        </p:txBody>
      </p:sp>
    </p:spTree>
    <p:extLst>
      <p:ext uri="{BB962C8B-B14F-4D97-AF65-F5344CB8AC3E}">
        <p14:creationId xmlns:p14="http://schemas.microsoft.com/office/powerpoint/2010/main" val="2721225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теме «Технологии обработки больших данных: преобразование и агрегация» мы разберем ключевые моменты связанные с теорией шкал данных, принципов использования различных методик по очистке данных и преобразованию данных</a:t>
            </a:r>
          </a:p>
        </p:txBody>
      </p:sp>
      <p:sp>
        <p:nvSpPr>
          <p:cNvPr id="4" name="Номер слайда 3"/>
          <p:cNvSpPr>
            <a:spLocks noGrp="1"/>
          </p:cNvSpPr>
          <p:nvPr>
            <p:ph type="sldNum" sz="quarter" idx="5"/>
          </p:nvPr>
        </p:nvSpPr>
        <p:spPr/>
        <p:txBody>
          <a:bodyPr/>
          <a:lstStyle/>
          <a:p>
            <a:fld id="{DF4ECBE7-4487-4615-A10C-5FECAADA1E8C}" type="slidenum">
              <a:rPr lang="ru-RU" smtClean="0"/>
              <a:t>6</a:t>
            </a:fld>
            <a:endParaRPr lang="ru-RU"/>
          </a:p>
        </p:txBody>
      </p:sp>
    </p:spTree>
    <p:extLst>
      <p:ext uri="{BB962C8B-B14F-4D97-AF65-F5344CB8AC3E}">
        <p14:creationId xmlns:p14="http://schemas.microsoft.com/office/powerpoint/2010/main" val="2322845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Инженер данных занимается оптимизацией хранения и обработки данных, выбирая подходящие базы данных, хранилища данных и инструменты для обработки больших объемов информации.</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60</a:t>
            </a:fld>
            <a:endParaRPr lang="ru-RU"/>
          </a:p>
        </p:txBody>
      </p:sp>
    </p:spTree>
    <p:extLst>
      <p:ext uri="{BB962C8B-B14F-4D97-AF65-F5344CB8AC3E}">
        <p14:creationId xmlns:p14="http://schemas.microsoft.com/office/powerpoint/2010/main" val="35969939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Инженер данных участвует в построении платформ для обработки, хранения и анализа данных, включая создание инфраструктуры для работы с большими объемами информации.</a:t>
            </a:r>
          </a:p>
          <a:p>
            <a:pPr marL="0" indent="0">
              <a:buFont typeface="Wingdings"/>
              <a:buNone/>
              <a:defRPr/>
            </a:pPr>
            <a:r>
              <a:rPr lang="ru-RU" b="0" i="0" dirty="0">
                <a:solidFill>
                  <a:srgbClr val="000000"/>
                </a:solidFill>
                <a:effectLst/>
                <a:latin typeface="Roboto" panose="02000000000000000000" pitchFamily="2" charset="0"/>
              </a:rPr>
              <a:t>Не все задачи сваливаются на одного инженера данных, но в данной выборке задач мы говорим лишь о спектре проблем, с которыми сталкивается инженер данных.</a:t>
            </a:r>
          </a:p>
          <a:p>
            <a:pPr marL="0" indent="0">
              <a:buFont typeface="Wingdings"/>
              <a:buNone/>
              <a:defRPr/>
            </a:pPr>
            <a:r>
              <a:rPr lang="ru-RU" b="0" i="0" dirty="0">
                <a:solidFill>
                  <a:srgbClr val="000000"/>
                </a:solidFill>
                <a:effectLst/>
                <a:latin typeface="Roboto" panose="02000000000000000000" pitchFamily="2" charset="0"/>
              </a:rPr>
              <a:t>В команде по работе с данными возможны сценарии разграничения зоны ответственности.</a:t>
            </a:r>
          </a:p>
          <a:p>
            <a:pPr marL="0" indent="0">
              <a:buFont typeface="Wingdings"/>
              <a:buNone/>
              <a:defRPr/>
            </a:pPr>
            <a:r>
              <a:rPr lang="ru-RU" b="0" i="0" dirty="0">
                <a:solidFill>
                  <a:srgbClr val="000000"/>
                </a:solidFill>
                <a:effectLst/>
                <a:latin typeface="Roboto" panose="02000000000000000000" pitchFamily="2" charset="0"/>
              </a:rPr>
              <a:t>Далее поговорим о навыках, которые необходимы для работы инженера данных.</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61</a:t>
            </a:fld>
            <a:endParaRPr lang="ru-RU"/>
          </a:p>
        </p:txBody>
      </p:sp>
    </p:spTree>
    <p:extLst>
      <p:ext uri="{BB962C8B-B14F-4D97-AF65-F5344CB8AC3E}">
        <p14:creationId xmlns:p14="http://schemas.microsoft.com/office/powerpoint/2010/main" val="2091538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На слайде представлены компетенции инженера данных в процентном соотношении от общего числа инженеров, работающих в компаниях. </a:t>
            </a:r>
          </a:p>
          <a:p>
            <a:pPr marL="0" indent="0">
              <a:buFont typeface="Wingdings"/>
              <a:buNone/>
              <a:defRPr/>
            </a:pPr>
            <a:r>
              <a:rPr lang="ru-RU" b="0" i="0" dirty="0">
                <a:solidFill>
                  <a:srgbClr val="000000"/>
                </a:solidFill>
                <a:effectLst/>
                <a:latin typeface="Roboto" panose="02000000000000000000" pitchFamily="2" charset="0"/>
              </a:rPr>
              <a:t>То есть значение доли в процентах указывает на то какая доля от общего числа инженеров данных использует тот или иной инструмент или компетенции в своей работе.</a:t>
            </a:r>
            <a:endParaRPr lang="en-US" b="0" i="0" dirty="0">
              <a:solidFill>
                <a:srgbClr val="000000"/>
              </a:solidFill>
              <a:effectLst/>
              <a:latin typeface="Roboto" panose="02000000000000000000" pitchFamily="2" charset="0"/>
            </a:endParaRPr>
          </a:p>
          <a:p>
            <a:pPr marL="0" indent="0">
              <a:buFont typeface="Wingdings"/>
              <a:buNone/>
              <a:defRPr/>
            </a:pPr>
            <a:r>
              <a:rPr lang="ru-RU" b="0" i="0" dirty="0">
                <a:solidFill>
                  <a:srgbClr val="000000"/>
                </a:solidFill>
                <a:effectLst/>
                <a:latin typeface="Roboto" panose="02000000000000000000" pitchFamily="2" charset="0"/>
              </a:rPr>
              <a:t>Компетенции инженера данных, представленные в списке, имеют прямое отношение к задачам обработки данных. Вот как они могут быть использованы:</a:t>
            </a:r>
            <a:br>
              <a:rPr lang="ru-RU" b="0" i="0" dirty="0">
                <a:solidFill>
                  <a:srgbClr val="000000"/>
                </a:solidFill>
                <a:effectLst/>
                <a:latin typeface="Roboto" panose="02000000000000000000" pitchFamily="2" charset="0"/>
              </a:rPr>
            </a:br>
            <a:r>
              <a:rPr lang="ru-RU" b="0" i="0" dirty="0">
                <a:solidFill>
                  <a:srgbClr val="000000"/>
                </a:solidFill>
                <a:effectLst/>
                <a:latin typeface="Roboto" panose="02000000000000000000" pitchFamily="2" charset="0"/>
              </a:rPr>
              <a:t>1. SQL (</a:t>
            </a:r>
            <a:r>
              <a:rPr lang="ru-RU" b="0" i="0" dirty="0" err="1">
                <a:solidFill>
                  <a:srgbClr val="000000"/>
                </a:solidFill>
                <a:effectLst/>
                <a:latin typeface="Roboto" panose="02000000000000000000" pitchFamily="2" charset="0"/>
              </a:rPr>
              <a:t>Structured</a:t>
            </a:r>
            <a:r>
              <a:rPr lang="ru-RU" b="0" i="0" dirty="0">
                <a:solidFill>
                  <a:srgbClr val="000000"/>
                </a:solidFill>
                <a:effectLst/>
                <a:latin typeface="Roboto" panose="02000000000000000000" pitchFamily="2" charset="0"/>
              </a:rPr>
              <a:t> </a:t>
            </a:r>
            <a:r>
              <a:rPr lang="ru-RU" b="0" i="0" dirty="0" err="1">
                <a:solidFill>
                  <a:srgbClr val="000000"/>
                </a:solidFill>
                <a:effectLst/>
                <a:latin typeface="Roboto" panose="02000000000000000000" pitchFamily="2" charset="0"/>
              </a:rPr>
              <a:t>Query</a:t>
            </a:r>
            <a:r>
              <a:rPr lang="ru-RU" b="0" i="0" dirty="0">
                <a:solidFill>
                  <a:srgbClr val="000000"/>
                </a:solidFill>
                <a:effectLst/>
                <a:latin typeface="Roboto" panose="02000000000000000000" pitchFamily="2" charset="0"/>
              </a:rPr>
              <a:t> Language): Необходим для работы с базами данных. Инженеры данных используют SQL для извлечения, обновления и анализа данных, а также для создания отчетов и агрегирования информации. </a:t>
            </a:r>
          </a:p>
          <a:p>
            <a:pPr marL="0" indent="0">
              <a:buFont typeface="Wingdings"/>
              <a:buNone/>
              <a:defRPr/>
            </a:pPr>
            <a:r>
              <a:rPr lang="ru-RU" b="0" i="0" dirty="0">
                <a:solidFill>
                  <a:srgbClr val="000000"/>
                </a:solidFill>
                <a:effectLst/>
                <a:latin typeface="Roboto" panose="02000000000000000000" pitchFamily="2" charset="0"/>
              </a:rPr>
              <a:t>2. Python: Язык программирования Python широко используется в инженерии данных для создания скриптов, автоматизации процессов обработки данных, разработки моделей машинного обучения и других задач. </a:t>
            </a:r>
          </a:p>
          <a:p>
            <a:pPr marL="0" indent="0">
              <a:buFont typeface="Wingdings"/>
              <a:buNone/>
              <a:defRPr/>
            </a:pPr>
            <a:r>
              <a:rPr lang="ru-RU" b="0" i="0" dirty="0">
                <a:solidFill>
                  <a:srgbClr val="000000"/>
                </a:solidFill>
                <a:effectLst/>
                <a:latin typeface="Roboto" panose="02000000000000000000" pitchFamily="2" charset="0"/>
              </a:rPr>
              <a:t>3. Data </a:t>
            </a:r>
            <a:r>
              <a:rPr lang="ru-RU" b="0" i="0" dirty="0" err="1">
                <a:solidFill>
                  <a:srgbClr val="000000"/>
                </a:solidFill>
                <a:effectLst/>
                <a:latin typeface="Roboto" panose="02000000000000000000" pitchFamily="2" charset="0"/>
              </a:rPr>
              <a:t>Pipelines</a:t>
            </a:r>
            <a:r>
              <a:rPr lang="ru-RU" b="0" i="0" dirty="0">
                <a:solidFill>
                  <a:srgbClr val="000000"/>
                </a:solidFill>
                <a:effectLst/>
                <a:latin typeface="Roboto" panose="02000000000000000000" pitchFamily="2" charset="0"/>
              </a:rPr>
              <a:t>: Инженеры данных создают и поддерживают потоки данных (</a:t>
            </a:r>
            <a:r>
              <a:rPr lang="ru-RU" b="0" i="0" dirty="0" err="1">
                <a:solidFill>
                  <a:srgbClr val="000000"/>
                </a:solidFill>
                <a:effectLst/>
                <a:latin typeface="Roboto" panose="02000000000000000000" pitchFamily="2" charset="0"/>
              </a:rPr>
              <a:t>data</a:t>
            </a:r>
            <a:r>
              <a:rPr lang="ru-RU" b="0" i="0" dirty="0">
                <a:solidFill>
                  <a:srgbClr val="000000"/>
                </a:solidFill>
                <a:effectLst/>
                <a:latin typeface="Roboto" panose="02000000000000000000" pitchFamily="2" charset="0"/>
              </a:rPr>
              <a:t> </a:t>
            </a:r>
            <a:r>
              <a:rPr lang="ru-RU" b="0" i="0" dirty="0" err="1">
                <a:solidFill>
                  <a:srgbClr val="000000"/>
                </a:solidFill>
                <a:effectLst/>
                <a:latin typeface="Roboto" panose="02000000000000000000" pitchFamily="2" charset="0"/>
              </a:rPr>
              <a:t>pipelines</a:t>
            </a:r>
            <a:r>
              <a:rPr lang="ru-RU" b="0" i="0" dirty="0">
                <a:solidFill>
                  <a:srgbClr val="000000"/>
                </a:solidFill>
                <a:effectLst/>
                <a:latin typeface="Roboto" panose="02000000000000000000" pitchFamily="2" charset="0"/>
              </a:rPr>
              <a:t>), которые позволяют перемещать, трансформировать и обрабатывать данные из различных источников. </a:t>
            </a:r>
          </a:p>
          <a:p>
            <a:pPr marL="0" indent="0">
              <a:buFont typeface="Wingdings"/>
              <a:buNone/>
              <a:defRPr/>
            </a:pPr>
            <a:r>
              <a:rPr lang="ru-RU" b="0" i="0" dirty="0">
                <a:solidFill>
                  <a:srgbClr val="000000"/>
                </a:solidFill>
                <a:effectLst/>
                <a:latin typeface="Roboto" panose="02000000000000000000" pitchFamily="2" charset="0"/>
              </a:rPr>
              <a:t>4. Data </a:t>
            </a:r>
            <a:r>
              <a:rPr lang="ru-RU" b="0" i="0" dirty="0" err="1">
                <a:solidFill>
                  <a:srgbClr val="000000"/>
                </a:solidFill>
                <a:effectLst/>
                <a:latin typeface="Roboto" panose="02000000000000000000" pitchFamily="2" charset="0"/>
              </a:rPr>
              <a:t>Warehouse</a:t>
            </a:r>
            <a:r>
              <a:rPr lang="ru-RU" b="0" i="0" dirty="0">
                <a:solidFill>
                  <a:srgbClr val="000000"/>
                </a:solidFill>
                <a:effectLst/>
                <a:latin typeface="Roboto" panose="02000000000000000000" pitchFamily="2" charset="0"/>
              </a:rPr>
              <a:t>: Знание о структуре и функционировании хранилищ данных (</a:t>
            </a:r>
            <a:r>
              <a:rPr lang="ru-RU" b="0" i="0" dirty="0" err="1">
                <a:solidFill>
                  <a:srgbClr val="000000"/>
                </a:solidFill>
                <a:effectLst/>
                <a:latin typeface="Roboto" panose="02000000000000000000" pitchFamily="2" charset="0"/>
              </a:rPr>
              <a:t>data</a:t>
            </a:r>
            <a:r>
              <a:rPr lang="ru-RU" b="0" i="0" dirty="0">
                <a:solidFill>
                  <a:srgbClr val="000000"/>
                </a:solidFill>
                <a:effectLst/>
                <a:latin typeface="Roboto" panose="02000000000000000000" pitchFamily="2" charset="0"/>
              </a:rPr>
              <a:t> </a:t>
            </a:r>
            <a:r>
              <a:rPr lang="ru-RU" b="0" i="0" dirty="0" err="1">
                <a:solidFill>
                  <a:srgbClr val="000000"/>
                </a:solidFill>
                <a:effectLst/>
                <a:latin typeface="Roboto" panose="02000000000000000000" pitchFamily="2" charset="0"/>
              </a:rPr>
              <a:t>warehouse</a:t>
            </a:r>
            <a:r>
              <a:rPr lang="ru-RU" b="0" i="0" dirty="0">
                <a:solidFill>
                  <a:srgbClr val="000000"/>
                </a:solidFill>
                <a:effectLst/>
                <a:latin typeface="Roboto" panose="02000000000000000000" pitchFamily="2" charset="0"/>
              </a:rPr>
              <a:t>) позволяет инженерам данных оптимизировать процессы загрузки, хранения и извлечения данных. </a:t>
            </a:r>
          </a:p>
          <a:p>
            <a:pPr marL="0" indent="0">
              <a:buFont typeface="Wingdings"/>
              <a:buNone/>
              <a:defRPr/>
            </a:pPr>
            <a:r>
              <a:rPr lang="ru-RU" b="0" i="0" dirty="0">
                <a:solidFill>
                  <a:srgbClr val="000000"/>
                </a:solidFill>
                <a:effectLst/>
                <a:latin typeface="Roboto" panose="02000000000000000000" pitchFamily="2" charset="0"/>
              </a:rPr>
              <a:t>5. </a:t>
            </a:r>
            <a:r>
              <a:rPr lang="ru-RU" b="0" i="0" dirty="0" err="1">
                <a:solidFill>
                  <a:srgbClr val="000000"/>
                </a:solidFill>
                <a:effectLst/>
                <a:latin typeface="Roboto" panose="02000000000000000000" pitchFamily="2" charset="0"/>
              </a:rPr>
              <a:t>Hadoop</a:t>
            </a:r>
            <a:r>
              <a:rPr lang="ru-RU" b="0" i="0" dirty="0">
                <a:solidFill>
                  <a:srgbClr val="000000"/>
                </a:solidFill>
                <a:effectLst/>
                <a:latin typeface="Roboto" panose="02000000000000000000" pitchFamily="2" charset="0"/>
              </a:rPr>
              <a:t>: </a:t>
            </a:r>
            <a:r>
              <a:rPr lang="ru-RU" b="0" i="0" dirty="0" err="1">
                <a:solidFill>
                  <a:srgbClr val="000000"/>
                </a:solidFill>
                <a:effectLst/>
                <a:latin typeface="Roboto" panose="02000000000000000000" pitchFamily="2" charset="0"/>
              </a:rPr>
              <a:t>Hadoop</a:t>
            </a:r>
            <a:r>
              <a:rPr lang="ru-RU" b="0" i="0" dirty="0">
                <a:solidFill>
                  <a:srgbClr val="000000"/>
                </a:solidFill>
                <a:effectLst/>
                <a:latin typeface="Roboto" panose="02000000000000000000" pitchFamily="2" charset="0"/>
              </a:rPr>
              <a:t> - это фреймворк для распределенного хранения и обработки больших объемов данных. Инженеры данных могут использовать </a:t>
            </a:r>
            <a:r>
              <a:rPr lang="ru-RU" b="0" i="0" dirty="0" err="1">
                <a:solidFill>
                  <a:srgbClr val="000000"/>
                </a:solidFill>
                <a:effectLst/>
                <a:latin typeface="Roboto" panose="02000000000000000000" pitchFamily="2" charset="0"/>
              </a:rPr>
              <a:t>Hadoop</a:t>
            </a:r>
            <a:r>
              <a:rPr lang="ru-RU" b="0" i="0" dirty="0">
                <a:solidFill>
                  <a:srgbClr val="000000"/>
                </a:solidFill>
                <a:effectLst/>
                <a:latin typeface="Roboto" panose="02000000000000000000" pitchFamily="2" charset="0"/>
              </a:rPr>
              <a:t> для работы с большими массивами данных, выполнения распределенных вычислений и реализации сложных аналитических задач. </a:t>
            </a:r>
          </a:p>
          <a:p>
            <a:pPr marL="0" indent="0">
              <a:buFont typeface="Wingdings"/>
              <a:buNone/>
              <a:defRPr/>
            </a:pPr>
            <a:r>
              <a:rPr lang="ru-RU" b="0" i="0" dirty="0">
                <a:solidFill>
                  <a:srgbClr val="000000"/>
                </a:solidFill>
                <a:effectLst/>
                <a:latin typeface="Roboto" panose="02000000000000000000" pitchFamily="2" charset="0"/>
              </a:rPr>
              <a:t>6. </a:t>
            </a:r>
            <a:r>
              <a:rPr lang="ru-RU" b="0" i="0" dirty="0" err="1">
                <a:solidFill>
                  <a:srgbClr val="000000"/>
                </a:solidFill>
                <a:effectLst/>
                <a:latin typeface="Roboto" panose="02000000000000000000" pitchFamily="2" charset="0"/>
              </a:rPr>
              <a:t>Hive</a:t>
            </a:r>
            <a:r>
              <a:rPr lang="ru-RU" b="0" i="0" dirty="0">
                <a:solidFill>
                  <a:srgbClr val="000000"/>
                </a:solidFill>
                <a:effectLst/>
                <a:latin typeface="Roboto" panose="02000000000000000000" pitchFamily="2" charset="0"/>
              </a:rPr>
              <a:t>: </a:t>
            </a:r>
            <a:r>
              <a:rPr lang="ru-RU" b="0" i="0" dirty="0" err="1">
                <a:solidFill>
                  <a:srgbClr val="000000"/>
                </a:solidFill>
                <a:effectLst/>
                <a:latin typeface="Roboto" panose="02000000000000000000" pitchFamily="2" charset="0"/>
              </a:rPr>
              <a:t>Hive</a:t>
            </a:r>
            <a:r>
              <a:rPr lang="ru-RU" b="0" i="0" dirty="0">
                <a:solidFill>
                  <a:srgbClr val="000000"/>
                </a:solidFill>
                <a:effectLst/>
                <a:latin typeface="Roboto" panose="02000000000000000000" pitchFamily="2" charset="0"/>
              </a:rPr>
              <a:t> - это инфраструктура для обработки и анализа больших наборов структурированных данных в </a:t>
            </a:r>
            <a:r>
              <a:rPr lang="ru-RU" b="0" i="0" dirty="0" err="1">
                <a:solidFill>
                  <a:srgbClr val="000000"/>
                </a:solidFill>
                <a:effectLst/>
                <a:latin typeface="Roboto" panose="02000000000000000000" pitchFamily="2" charset="0"/>
              </a:rPr>
              <a:t>Hadoop</a:t>
            </a:r>
            <a:r>
              <a:rPr lang="ru-RU" b="0" i="0" dirty="0">
                <a:solidFill>
                  <a:srgbClr val="000000"/>
                </a:solidFill>
                <a:effectLst/>
                <a:latin typeface="Roboto" panose="02000000000000000000" pitchFamily="2" charset="0"/>
              </a:rPr>
              <a:t>. Знание </a:t>
            </a:r>
            <a:r>
              <a:rPr lang="ru-RU" b="0" i="0" dirty="0" err="1">
                <a:solidFill>
                  <a:srgbClr val="000000"/>
                </a:solidFill>
                <a:effectLst/>
                <a:latin typeface="Roboto" panose="02000000000000000000" pitchFamily="2" charset="0"/>
              </a:rPr>
              <a:t>Hive</a:t>
            </a:r>
            <a:r>
              <a:rPr lang="ru-RU" b="0" i="0" dirty="0">
                <a:solidFill>
                  <a:srgbClr val="000000"/>
                </a:solidFill>
                <a:effectLst/>
                <a:latin typeface="Roboto" panose="02000000000000000000" pitchFamily="2" charset="0"/>
              </a:rPr>
              <a:t> помогает инженерам данных создавать запросы и выполнять аналитику на данных, хранящихся в </a:t>
            </a:r>
            <a:r>
              <a:rPr lang="ru-RU" b="0" i="0" dirty="0" err="1">
                <a:solidFill>
                  <a:srgbClr val="000000"/>
                </a:solidFill>
                <a:effectLst/>
                <a:latin typeface="Roboto" panose="02000000000000000000" pitchFamily="2" charset="0"/>
              </a:rPr>
              <a:t>Hadoop</a:t>
            </a:r>
            <a:r>
              <a:rPr lang="ru-RU" b="0" i="0" dirty="0">
                <a:solidFill>
                  <a:srgbClr val="000000"/>
                </a:solidFill>
                <a:effectLst/>
                <a:latin typeface="Roboto" panose="02000000000000000000" pitchFamily="2" charset="0"/>
              </a:rPr>
              <a:t>. </a:t>
            </a:r>
          </a:p>
          <a:p>
            <a:pPr marL="0" indent="0">
              <a:buFont typeface="Wingdings"/>
              <a:buNone/>
              <a:defRPr/>
            </a:pPr>
            <a:r>
              <a:rPr lang="ru-RU" b="0" i="0" dirty="0">
                <a:solidFill>
                  <a:srgbClr val="000000"/>
                </a:solidFill>
                <a:effectLst/>
                <a:latin typeface="Roboto" panose="02000000000000000000" pitchFamily="2" charset="0"/>
              </a:rPr>
              <a:t>7. ETL (</a:t>
            </a:r>
            <a:r>
              <a:rPr lang="ru-RU" b="0" i="0" dirty="0" err="1">
                <a:solidFill>
                  <a:srgbClr val="000000"/>
                </a:solidFill>
                <a:effectLst/>
                <a:latin typeface="Roboto" panose="02000000000000000000" pitchFamily="2" charset="0"/>
              </a:rPr>
              <a:t>Extract</a:t>
            </a:r>
            <a:r>
              <a:rPr lang="ru-RU" b="0" i="0" dirty="0">
                <a:solidFill>
                  <a:srgbClr val="000000"/>
                </a:solidFill>
                <a:effectLst/>
                <a:latin typeface="Roboto" panose="02000000000000000000" pitchFamily="2" charset="0"/>
              </a:rPr>
              <a:t>, </a:t>
            </a:r>
            <a:r>
              <a:rPr lang="ru-RU" b="0" i="0" dirty="0" err="1">
                <a:solidFill>
                  <a:srgbClr val="000000"/>
                </a:solidFill>
                <a:effectLst/>
                <a:latin typeface="Roboto" panose="02000000000000000000" pitchFamily="2" charset="0"/>
              </a:rPr>
              <a:t>Transform</a:t>
            </a:r>
            <a:r>
              <a:rPr lang="ru-RU" b="0" i="0" dirty="0">
                <a:solidFill>
                  <a:srgbClr val="000000"/>
                </a:solidFill>
                <a:effectLst/>
                <a:latin typeface="Roboto" panose="02000000000000000000" pitchFamily="2" charset="0"/>
              </a:rPr>
              <a:t>, </a:t>
            </a:r>
            <a:r>
              <a:rPr lang="ru-RU" b="0" i="0" dirty="0" err="1">
                <a:solidFill>
                  <a:srgbClr val="000000"/>
                </a:solidFill>
                <a:effectLst/>
                <a:latin typeface="Roboto" panose="02000000000000000000" pitchFamily="2" charset="0"/>
              </a:rPr>
              <a:t>Load</a:t>
            </a:r>
            <a:r>
              <a:rPr lang="ru-RU" b="0" i="0" dirty="0">
                <a:solidFill>
                  <a:srgbClr val="000000"/>
                </a:solidFill>
                <a:effectLst/>
                <a:latin typeface="Roboto" panose="02000000000000000000" pitchFamily="2" charset="0"/>
              </a:rPr>
              <a:t>): ETL процессы являются основой для обработки данных. Инженеры данных используют ETL для извлечения данных из различных источников, их трансформации в нужный формат и загрузки в целевые системы.</a:t>
            </a:r>
          </a:p>
          <a:p>
            <a:pPr marL="0" indent="0">
              <a:buFont typeface="Wingdings"/>
              <a:buNone/>
              <a:defRPr/>
            </a:pPr>
            <a:r>
              <a:rPr lang="ru-RU" b="0" i="0" dirty="0">
                <a:solidFill>
                  <a:srgbClr val="000000"/>
                </a:solidFill>
                <a:effectLst/>
                <a:latin typeface="Roboto" panose="02000000000000000000" pitchFamily="2" charset="0"/>
              </a:rPr>
              <a:t>8. Spark: Apache Spark - это фреймворк для обработки больших объемов данных параллельно и </a:t>
            </a:r>
            <a:r>
              <a:rPr lang="ru-RU" b="0" i="0" dirty="0" err="1">
                <a:solidFill>
                  <a:srgbClr val="000000"/>
                </a:solidFill>
                <a:effectLst/>
                <a:latin typeface="Roboto" panose="02000000000000000000" pitchFamily="2" charset="0"/>
              </a:rPr>
              <a:t>распределенно</a:t>
            </a:r>
            <a:r>
              <a:rPr lang="ru-RU" b="0" i="0" dirty="0">
                <a:solidFill>
                  <a:srgbClr val="000000"/>
                </a:solidFill>
                <a:effectLst/>
                <a:latin typeface="Roboto" panose="02000000000000000000" pitchFamily="2" charset="0"/>
              </a:rPr>
              <a:t>. Инженеры данных используют Spark для выполнения высокопроизводительной обработки данных, создания потоковой обработки (</a:t>
            </a:r>
            <a:r>
              <a:rPr lang="ru-RU" b="0" i="0" dirty="0" err="1">
                <a:solidFill>
                  <a:srgbClr val="000000"/>
                </a:solidFill>
                <a:effectLst/>
                <a:latin typeface="Roboto" panose="02000000000000000000" pitchFamily="2" charset="0"/>
              </a:rPr>
              <a:t>stream</a:t>
            </a:r>
            <a:r>
              <a:rPr lang="ru-RU" b="0" i="0" dirty="0">
                <a:solidFill>
                  <a:srgbClr val="000000"/>
                </a:solidFill>
                <a:effectLst/>
                <a:latin typeface="Roboto" panose="02000000000000000000" pitchFamily="2" charset="0"/>
              </a:rPr>
              <a:t> </a:t>
            </a:r>
            <a:r>
              <a:rPr lang="ru-RU" b="0" i="0" dirty="0" err="1">
                <a:solidFill>
                  <a:srgbClr val="000000"/>
                </a:solidFill>
                <a:effectLst/>
                <a:latin typeface="Roboto" panose="02000000000000000000" pitchFamily="2" charset="0"/>
              </a:rPr>
              <a:t>processing</a:t>
            </a:r>
            <a:r>
              <a:rPr lang="ru-RU" b="0" i="0" dirty="0">
                <a:solidFill>
                  <a:srgbClr val="000000"/>
                </a:solidFill>
                <a:effectLst/>
                <a:latin typeface="Roboto" panose="02000000000000000000" pitchFamily="2" charset="0"/>
              </a:rPr>
              <a:t>), анализа больших данных и машинного обучения. </a:t>
            </a:r>
          </a:p>
          <a:p>
            <a:pPr marL="0" indent="0">
              <a:buFont typeface="Wingdings"/>
              <a:buNone/>
              <a:defRPr/>
            </a:pPr>
            <a:endParaRPr lang="ru-RU" b="0" i="0" dirty="0">
              <a:solidFill>
                <a:srgbClr val="000000"/>
              </a:solidFill>
              <a:effectLst/>
              <a:latin typeface="Roboto" panose="02000000000000000000" pitchFamily="2" charset="0"/>
            </a:endParaRPr>
          </a:p>
        </p:txBody>
      </p:sp>
      <p:sp>
        <p:nvSpPr>
          <p:cNvPr id="4" name="Номер слайда 3"/>
          <p:cNvSpPr>
            <a:spLocks noGrp="1"/>
          </p:cNvSpPr>
          <p:nvPr>
            <p:ph type="sldNum" sz="quarter" idx="5"/>
          </p:nvPr>
        </p:nvSpPr>
        <p:spPr/>
        <p:txBody>
          <a:bodyPr/>
          <a:lstStyle/>
          <a:p>
            <a:fld id="{DF4ECBE7-4487-4615-A10C-5FECAADA1E8C}" type="slidenum">
              <a:rPr lang="ru-RU" smtClean="0"/>
              <a:t>62</a:t>
            </a:fld>
            <a:endParaRPr lang="ru-RU"/>
          </a:p>
        </p:txBody>
      </p:sp>
    </p:spTree>
    <p:extLst>
      <p:ext uri="{BB962C8B-B14F-4D97-AF65-F5344CB8AC3E}">
        <p14:creationId xmlns:p14="http://schemas.microsoft.com/office/powerpoint/2010/main" val="7623533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b="0" i="0" dirty="0">
                <a:solidFill>
                  <a:srgbClr val="000000"/>
                </a:solidFill>
                <a:effectLst/>
                <a:latin typeface="Roboto" panose="02000000000000000000" pitchFamily="2" charset="0"/>
              </a:rPr>
              <a:t>9. AWS (Amazon Web Services): AWS предоставляет различные инструменты и сервисы для обработки данных, такие как Amazon S3 для хранения данных, Amazon </a:t>
            </a:r>
            <a:r>
              <a:rPr lang="ru-RU" b="0" i="0" dirty="0" err="1">
                <a:solidFill>
                  <a:srgbClr val="000000"/>
                </a:solidFill>
                <a:effectLst/>
                <a:latin typeface="Roboto" panose="02000000000000000000" pitchFamily="2" charset="0"/>
              </a:rPr>
              <a:t>Redshift</a:t>
            </a:r>
            <a:r>
              <a:rPr lang="ru-RU" b="0" i="0" dirty="0">
                <a:solidFill>
                  <a:srgbClr val="000000"/>
                </a:solidFill>
                <a:effectLst/>
                <a:latin typeface="Roboto" panose="02000000000000000000" pitchFamily="2" charset="0"/>
              </a:rPr>
              <a:t> для аналитики данных, Amazon EMR для обработки больших данных и многие другие. Инженеры данных используют AWS для создания и развертывания инфраструктуры обработки данных в облаке. </a:t>
            </a:r>
          </a:p>
          <a:p>
            <a:pPr marL="0" indent="0">
              <a:buFont typeface="Wingdings"/>
              <a:buNone/>
              <a:defRPr/>
            </a:pPr>
            <a:r>
              <a:rPr lang="ru-RU" b="0" i="0" dirty="0">
                <a:solidFill>
                  <a:srgbClr val="000000"/>
                </a:solidFill>
                <a:effectLst/>
                <a:latin typeface="Roboto" panose="02000000000000000000" pitchFamily="2" charset="0"/>
              </a:rPr>
              <a:t>10. </a:t>
            </a:r>
            <a:r>
              <a:rPr lang="ru-RU" b="0" i="0" dirty="0" err="1">
                <a:solidFill>
                  <a:srgbClr val="000000"/>
                </a:solidFill>
                <a:effectLst/>
                <a:latin typeface="Roboto" panose="02000000000000000000" pitchFamily="2" charset="0"/>
              </a:rPr>
              <a:t>Redshift</a:t>
            </a:r>
            <a:r>
              <a:rPr lang="ru-RU" b="0" i="0" dirty="0">
                <a:solidFill>
                  <a:srgbClr val="000000"/>
                </a:solidFill>
                <a:effectLst/>
                <a:latin typeface="Roboto" panose="02000000000000000000" pitchFamily="2" charset="0"/>
              </a:rPr>
              <a:t>: Amazon </a:t>
            </a:r>
            <a:r>
              <a:rPr lang="ru-RU" b="0" i="0" dirty="0" err="1">
                <a:solidFill>
                  <a:srgbClr val="000000"/>
                </a:solidFill>
                <a:effectLst/>
                <a:latin typeface="Roboto" panose="02000000000000000000" pitchFamily="2" charset="0"/>
              </a:rPr>
              <a:t>Redshift</a:t>
            </a:r>
            <a:r>
              <a:rPr lang="ru-RU" b="0" i="0" dirty="0">
                <a:solidFill>
                  <a:srgbClr val="000000"/>
                </a:solidFill>
                <a:effectLst/>
                <a:latin typeface="Roboto" panose="02000000000000000000" pitchFamily="2" charset="0"/>
              </a:rPr>
              <a:t> - это облачное хранилище данных, предназначенное для аналитики больших объемов данных. Инженеры данных используют </a:t>
            </a:r>
            <a:r>
              <a:rPr lang="ru-RU" b="0" i="0" dirty="0" err="1">
                <a:solidFill>
                  <a:srgbClr val="000000"/>
                </a:solidFill>
                <a:effectLst/>
                <a:latin typeface="Roboto" panose="02000000000000000000" pitchFamily="2" charset="0"/>
              </a:rPr>
              <a:t>Redshift</a:t>
            </a:r>
            <a:r>
              <a:rPr lang="ru-RU" b="0" i="0" dirty="0">
                <a:solidFill>
                  <a:srgbClr val="000000"/>
                </a:solidFill>
                <a:effectLst/>
                <a:latin typeface="Roboto" panose="02000000000000000000" pitchFamily="2" charset="0"/>
              </a:rPr>
              <a:t> для хранения и анализа структурированных данных, выполнения сложных запросов и создания отчетов. </a:t>
            </a:r>
          </a:p>
          <a:p>
            <a:pPr marL="0" indent="0">
              <a:buFont typeface="Wingdings"/>
              <a:buNone/>
              <a:defRPr/>
            </a:pPr>
            <a:r>
              <a:rPr lang="ru-RU" b="0" i="0" dirty="0">
                <a:solidFill>
                  <a:srgbClr val="000000"/>
                </a:solidFill>
                <a:effectLst/>
                <a:latin typeface="Roboto" panose="02000000000000000000" pitchFamily="2" charset="0"/>
              </a:rPr>
              <a:t>11. Java: Язык программирования Java широко используется в инженерии данных для разработки приложений обработки данных, создания инструментов для работы с базами данных, реализации алгоритмов обработки данных и многих других задач. </a:t>
            </a:r>
          </a:p>
          <a:p>
            <a:pPr marL="0" indent="0">
              <a:buFont typeface="Wingdings"/>
              <a:buNone/>
              <a:defRPr/>
            </a:pPr>
            <a:r>
              <a:rPr lang="ru-RU" b="0" i="0" dirty="0">
                <a:solidFill>
                  <a:srgbClr val="000000"/>
                </a:solidFill>
                <a:effectLst/>
                <a:latin typeface="Roboto" panose="02000000000000000000" pitchFamily="2" charset="0"/>
              </a:rPr>
              <a:t>12. </a:t>
            </a:r>
            <a:r>
              <a:rPr lang="ru-RU" b="0" i="0" dirty="0" err="1">
                <a:solidFill>
                  <a:srgbClr val="000000"/>
                </a:solidFill>
                <a:effectLst/>
                <a:latin typeface="Roboto" panose="02000000000000000000" pitchFamily="2" charset="0"/>
              </a:rPr>
              <a:t>Kafka</a:t>
            </a:r>
            <a:r>
              <a:rPr lang="ru-RU" b="0" i="0" dirty="0">
                <a:solidFill>
                  <a:srgbClr val="000000"/>
                </a:solidFill>
                <a:effectLst/>
                <a:latin typeface="Roboto" panose="02000000000000000000" pitchFamily="2" charset="0"/>
              </a:rPr>
              <a:t>: Apache </a:t>
            </a:r>
            <a:r>
              <a:rPr lang="ru-RU" b="0" i="0" dirty="0" err="1">
                <a:solidFill>
                  <a:srgbClr val="000000"/>
                </a:solidFill>
                <a:effectLst/>
                <a:latin typeface="Roboto" panose="02000000000000000000" pitchFamily="2" charset="0"/>
              </a:rPr>
              <a:t>Kafka</a:t>
            </a:r>
            <a:r>
              <a:rPr lang="ru-RU" b="0" i="0" dirty="0">
                <a:solidFill>
                  <a:srgbClr val="000000"/>
                </a:solidFill>
                <a:effectLst/>
                <a:latin typeface="Roboto" panose="02000000000000000000" pitchFamily="2" charset="0"/>
              </a:rPr>
              <a:t> - это распределенная система потоковой обработки и передачи сообщений. Инженеры данных используют </a:t>
            </a:r>
            <a:r>
              <a:rPr lang="ru-RU" b="0" i="0" dirty="0" err="1">
                <a:solidFill>
                  <a:srgbClr val="000000"/>
                </a:solidFill>
                <a:effectLst/>
                <a:latin typeface="Roboto" panose="02000000000000000000" pitchFamily="2" charset="0"/>
              </a:rPr>
              <a:t>Kafka</a:t>
            </a:r>
            <a:r>
              <a:rPr lang="ru-RU" b="0" i="0" dirty="0">
                <a:solidFill>
                  <a:srgbClr val="000000"/>
                </a:solidFill>
                <a:effectLst/>
                <a:latin typeface="Roboto" panose="02000000000000000000" pitchFamily="2" charset="0"/>
              </a:rPr>
              <a:t> для создания потоков данных, передачи и обработки сообщений в реальном времени и интеграции различных источников данных. </a:t>
            </a:r>
          </a:p>
          <a:p>
            <a:pPr marL="0" indent="0">
              <a:buFont typeface="Wingdings"/>
              <a:buNone/>
              <a:defRPr/>
            </a:pPr>
            <a:r>
              <a:rPr lang="ru-RU" b="0" i="0" dirty="0">
                <a:solidFill>
                  <a:srgbClr val="000000"/>
                </a:solidFill>
                <a:effectLst/>
                <a:latin typeface="Roboto" panose="02000000000000000000" pitchFamily="2" charset="0"/>
              </a:rPr>
              <a:t>13. </a:t>
            </a:r>
            <a:r>
              <a:rPr lang="ru-RU" b="0" i="0" dirty="0" err="1">
                <a:solidFill>
                  <a:srgbClr val="000000"/>
                </a:solidFill>
                <a:effectLst/>
                <a:latin typeface="Roboto" panose="02000000000000000000" pitchFamily="2" charset="0"/>
              </a:rPr>
              <a:t>MapReduce</a:t>
            </a:r>
            <a:r>
              <a:rPr lang="ru-RU" b="0" i="0" dirty="0">
                <a:solidFill>
                  <a:srgbClr val="000000"/>
                </a:solidFill>
                <a:effectLst/>
                <a:latin typeface="Roboto" panose="02000000000000000000" pitchFamily="2" charset="0"/>
              </a:rPr>
              <a:t>: </a:t>
            </a:r>
            <a:r>
              <a:rPr lang="ru-RU" b="0" i="0" dirty="0" err="1">
                <a:solidFill>
                  <a:srgbClr val="000000"/>
                </a:solidFill>
                <a:effectLst/>
                <a:latin typeface="Roboto" panose="02000000000000000000" pitchFamily="2" charset="0"/>
              </a:rPr>
              <a:t>MapReduce</a:t>
            </a:r>
            <a:r>
              <a:rPr lang="ru-RU" b="0" i="0" dirty="0">
                <a:solidFill>
                  <a:srgbClr val="000000"/>
                </a:solidFill>
                <a:effectLst/>
                <a:latin typeface="Roboto" panose="02000000000000000000" pitchFamily="2" charset="0"/>
              </a:rPr>
              <a:t> - это модель программирования для параллельной обработки больших объемов данных на кластерах серверов. Инженеры данных используют </a:t>
            </a:r>
            <a:r>
              <a:rPr lang="ru-RU" b="0" i="0" dirty="0" err="1">
                <a:solidFill>
                  <a:srgbClr val="000000"/>
                </a:solidFill>
                <a:effectLst/>
                <a:latin typeface="Roboto" panose="02000000000000000000" pitchFamily="2" charset="0"/>
              </a:rPr>
              <a:t>MapReduce</a:t>
            </a:r>
            <a:r>
              <a:rPr lang="ru-RU" b="0" i="0" dirty="0">
                <a:solidFill>
                  <a:srgbClr val="000000"/>
                </a:solidFill>
                <a:effectLst/>
                <a:latin typeface="Roboto" panose="02000000000000000000" pitchFamily="2" charset="0"/>
              </a:rPr>
              <a:t> для реализации распределенных вычислений, выполнения агрегации данных и выполнения сложных операций над данными. </a:t>
            </a:r>
          </a:p>
          <a:p>
            <a:pPr marL="0" indent="0">
              <a:buFont typeface="Wingdings"/>
              <a:buNone/>
              <a:defRPr/>
            </a:pPr>
            <a:r>
              <a:rPr lang="ru-RU" b="0" i="0" dirty="0">
                <a:solidFill>
                  <a:srgbClr val="000000"/>
                </a:solidFill>
                <a:effectLst/>
                <a:latin typeface="Roboto" panose="02000000000000000000" pitchFamily="2" charset="0"/>
              </a:rPr>
              <a:t>14. Scala: Scala - это язык программирования, который часто используется в инженерии данных для разработки высокопроизводительных приложений обработки данных, создания инструментов для работы с распределенными системами и реализации алгоритмов машинного обучения. </a:t>
            </a:r>
          </a:p>
          <a:p>
            <a:pPr marL="0" indent="0">
              <a:buFont typeface="Wingdings"/>
              <a:buNone/>
              <a:defRPr/>
            </a:pPr>
            <a:r>
              <a:rPr lang="ru-RU" b="0" i="0" dirty="0">
                <a:solidFill>
                  <a:srgbClr val="000000"/>
                </a:solidFill>
                <a:effectLst/>
                <a:latin typeface="Roboto" panose="02000000000000000000" pitchFamily="2" charset="0"/>
              </a:rPr>
              <a:t>15. </a:t>
            </a:r>
            <a:r>
              <a:rPr lang="ru-RU" b="0" i="0" dirty="0" err="1">
                <a:solidFill>
                  <a:srgbClr val="000000"/>
                </a:solidFill>
                <a:effectLst/>
                <a:latin typeface="Roboto" panose="02000000000000000000" pitchFamily="2" charset="0"/>
              </a:rPr>
              <a:t>Vertica</a:t>
            </a:r>
            <a:r>
              <a:rPr lang="ru-RU" b="0" i="0" dirty="0">
                <a:solidFill>
                  <a:srgbClr val="000000"/>
                </a:solidFill>
                <a:effectLst/>
                <a:latin typeface="Roboto" panose="02000000000000000000" pitchFamily="2" charset="0"/>
              </a:rPr>
              <a:t>: </a:t>
            </a:r>
            <a:r>
              <a:rPr lang="ru-RU" b="0" i="0" dirty="0" err="1">
                <a:solidFill>
                  <a:srgbClr val="000000"/>
                </a:solidFill>
                <a:effectLst/>
                <a:latin typeface="Roboto" panose="02000000000000000000" pitchFamily="2" charset="0"/>
              </a:rPr>
              <a:t>Vertica</a:t>
            </a:r>
            <a:r>
              <a:rPr lang="ru-RU" b="0" i="0" dirty="0">
                <a:solidFill>
                  <a:srgbClr val="000000"/>
                </a:solidFill>
                <a:effectLst/>
                <a:latin typeface="Roboto" panose="02000000000000000000" pitchFamily="2" charset="0"/>
              </a:rPr>
              <a:t> - это аналитическая база данных, специально оптимизированная для обработки больших объемов структурированных данных. Инженеры данных используют </a:t>
            </a:r>
            <a:r>
              <a:rPr lang="ru-RU" b="0" i="0" dirty="0" err="1">
                <a:solidFill>
                  <a:srgbClr val="000000"/>
                </a:solidFill>
                <a:effectLst/>
                <a:latin typeface="Roboto" panose="02000000000000000000" pitchFamily="2" charset="0"/>
              </a:rPr>
              <a:t>Vertica</a:t>
            </a:r>
            <a:r>
              <a:rPr lang="ru-RU" b="0" i="0" dirty="0">
                <a:solidFill>
                  <a:srgbClr val="000000"/>
                </a:solidFill>
                <a:effectLst/>
                <a:latin typeface="Roboto" panose="02000000000000000000" pitchFamily="2" charset="0"/>
              </a:rPr>
              <a:t> для выполнения сложных аналитических запросов, агрегации данных и создания отчетов. </a:t>
            </a:r>
          </a:p>
          <a:p>
            <a:pPr marL="0" indent="0">
              <a:buFont typeface="Wingdings"/>
              <a:buNone/>
              <a:defRPr/>
            </a:pPr>
            <a:r>
              <a:rPr lang="ru-RU" b="0" i="0" dirty="0">
                <a:solidFill>
                  <a:srgbClr val="000000"/>
                </a:solidFill>
                <a:effectLst/>
                <a:latin typeface="Roboto" panose="02000000000000000000" pitchFamily="2" charset="0"/>
              </a:rPr>
              <a:t>16. </a:t>
            </a:r>
            <a:r>
              <a:rPr lang="ru-RU" b="0" i="0" dirty="0" err="1">
                <a:solidFill>
                  <a:srgbClr val="000000"/>
                </a:solidFill>
                <a:effectLst/>
                <a:latin typeface="Roboto" panose="02000000000000000000" pitchFamily="2" charset="0"/>
              </a:rPr>
              <a:t>NoSQL</a:t>
            </a:r>
            <a:r>
              <a:rPr lang="ru-RU" b="0" i="0" dirty="0">
                <a:solidFill>
                  <a:srgbClr val="000000"/>
                </a:solidFill>
                <a:effectLst/>
                <a:latin typeface="Roboto" panose="02000000000000000000" pitchFamily="2" charset="0"/>
              </a:rPr>
              <a:t>: </a:t>
            </a:r>
            <a:r>
              <a:rPr lang="ru-RU" b="0" i="0" dirty="0" err="1">
                <a:solidFill>
                  <a:srgbClr val="000000"/>
                </a:solidFill>
                <a:effectLst/>
                <a:latin typeface="Roboto" panose="02000000000000000000" pitchFamily="2" charset="0"/>
              </a:rPr>
              <a:t>NoSQL</a:t>
            </a:r>
            <a:r>
              <a:rPr lang="ru-RU" b="0" i="0" dirty="0">
                <a:solidFill>
                  <a:srgbClr val="000000"/>
                </a:solidFill>
                <a:effectLst/>
                <a:latin typeface="Roboto" panose="02000000000000000000" pitchFamily="2" charset="0"/>
              </a:rPr>
              <a:t> базы данных предоставляют гибкую модель хранения и обработки неструктурированных или </a:t>
            </a:r>
            <a:r>
              <a:rPr lang="ru-RU" b="0" i="0" dirty="0" err="1">
                <a:solidFill>
                  <a:srgbClr val="000000"/>
                </a:solidFill>
                <a:effectLst/>
                <a:latin typeface="Roboto" panose="02000000000000000000" pitchFamily="2" charset="0"/>
              </a:rPr>
              <a:t>полуструктурированных</a:t>
            </a:r>
            <a:r>
              <a:rPr lang="ru-RU" b="0" i="0" dirty="0">
                <a:solidFill>
                  <a:srgbClr val="000000"/>
                </a:solidFill>
                <a:effectLst/>
                <a:latin typeface="Roboto" panose="02000000000000000000" pitchFamily="2" charset="0"/>
              </a:rPr>
              <a:t> данных. Инженеры данных используют </a:t>
            </a:r>
            <a:r>
              <a:rPr lang="ru-RU" b="0" i="0" dirty="0" err="1">
                <a:solidFill>
                  <a:srgbClr val="000000"/>
                </a:solidFill>
                <a:effectLst/>
                <a:latin typeface="Roboto" panose="02000000000000000000" pitchFamily="2" charset="0"/>
              </a:rPr>
              <a:t>NoSQL</a:t>
            </a:r>
            <a:r>
              <a:rPr lang="ru-RU" b="0" i="0" dirty="0">
                <a:solidFill>
                  <a:srgbClr val="000000"/>
                </a:solidFill>
                <a:effectLst/>
                <a:latin typeface="Roboto" panose="02000000000000000000" pitchFamily="2" charset="0"/>
              </a:rPr>
              <a:t> для работы с разнообразными типами данных, такими как текст, изображения, видео и другие. </a:t>
            </a:r>
          </a:p>
          <a:p>
            <a:pPr marL="0" indent="0">
              <a:buFont typeface="Wingdings"/>
              <a:buNone/>
              <a:defRPr/>
            </a:pPr>
            <a:r>
              <a:rPr lang="ru-RU" b="0" i="0" dirty="0">
                <a:solidFill>
                  <a:srgbClr val="000000"/>
                </a:solidFill>
                <a:effectLst/>
                <a:latin typeface="Roboto" panose="02000000000000000000" pitchFamily="2" charset="0"/>
              </a:rPr>
              <a:t>17. </a:t>
            </a:r>
            <a:r>
              <a:rPr lang="ru-RU" b="0" i="0" dirty="0" err="1">
                <a:solidFill>
                  <a:srgbClr val="000000"/>
                </a:solidFill>
                <a:effectLst/>
                <a:latin typeface="Roboto" panose="02000000000000000000" pitchFamily="2" charset="0"/>
              </a:rPr>
              <a:t>Statistics</a:t>
            </a:r>
            <a:r>
              <a:rPr lang="ru-RU" b="0" i="0" dirty="0">
                <a:solidFill>
                  <a:srgbClr val="000000"/>
                </a:solidFill>
                <a:effectLst/>
                <a:latin typeface="Roboto" panose="02000000000000000000" pitchFamily="2" charset="0"/>
              </a:rPr>
              <a:t>: Статистика играет важную роль в обработке данных, поскольку позволяет инженерам данным проводить анализ, извлекать информацию из данных, строить прогнозы и принимать научные решения на основе данных.</a:t>
            </a:r>
          </a:p>
          <a:p>
            <a:pPr marL="0" indent="0">
              <a:buFont typeface="Wingdings"/>
              <a:buNone/>
              <a:defRPr/>
            </a:pPr>
            <a:r>
              <a:rPr lang="ru-RU" b="0" i="0" dirty="0">
                <a:solidFill>
                  <a:srgbClr val="000000"/>
                </a:solidFill>
                <a:effectLst/>
                <a:latin typeface="Roboto" panose="02000000000000000000" pitchFamily="2" charset="0"/>
              </a:rPr>
              <a:t>В целом, эти компетенции позволяют инженерам данным эффективно управлять различными типами данных, выполнять сложные операции обработки и анализа данных, создавать высокопроизводительные приложения и системы для работы с данными.</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63</a:t>
            </a:fld>
            <a:endParaRPr lang="ru-RU"/>
          </a:p>
        </p:txBody>
      </p:sp>
    </p:spTree>
    <p:extLst>
      <p:ext uri="{BB962C8B-B14F-4D97-AF65-F5344CB8AC3E}">
        <p14:creationId xmlns:p14="http://schemas.microsoft.com/office/powerpoint/2010/main" val="11561228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sz="1200" b="1" dirty="0">
                <a:latin typeface="Segoe UI"/>
                <a:ea typeface="Segoe UI"/>
                <a:cs typeface="Segoe UI"/>
              </a:rPr>
              <a:t>Разберемся с направлениями работы аналитика данных.</a:t>
            </a:r>
          </a:p>
          <a:p>
            <a:pPr marL="0" indent="0">
              <a:buFont typeface="Wingdings"/>
              <a:buNone/>
              <a:defRPr/>
            </a:pPr>
            <a:r>
              <a:rPr lang="ru-RU" sz="1200" b="1" dirty="0">
                <a:latin typeface="Segoe UI"/>
                <a:ea typeface="Segoe UI"/>
                <a:cs typeface="Segoe UI"/>
              </a:rPr>
              <a:t>Направления работы аналитика данных</a:t>
            </a:r>
          </a:p>
          <a:p>
            <a:pPr marL="0" indent="0">
              <a:buFont typeface="Wingdings"/>
              <a:buNone/>
              <a:defRPr/>
            </a:pPr>
            <a:endParaRPr lang="ru-RU" sz="1200" b="1" dirty="0">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64</a:t>
            </a:fld>
            <a:endParaRPr lang="ru-RU"/>
          </a:p>
        </p:txBody>
      </p:sp>
    </p:spTree>
    <p:extLst>
      <p:ext uri="{BB962C8B-B14F-4D97-AF65-F5344CB8AC3E}">
        <p14:creationId xmlns:p14="http://schemas.microsoft.com/office/powerpoint/2010/main" val="2523267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defRPr/>
            </a:pPr>
            <a:r>
              <a:rPr lang="ru-RU" sz="1200" b="0" i="0" u="none" strike="noStrike" cap="none" spc="0" dirty="0">
                <a:solidFill>
                  <a:srgbClr val="000000"/>
                </a:solidFill>
                <a:latin typeface="Segoe UI"/>
                <a:ea typeface="Segoe UI"/>
                <a:cs typeface="Segoe UI"/>
              </a:rPr>
              <a:t>Формулировка бизнес-метрик для построения продуктовых решений на основе данных</a:t>
            </a:r>
          </a:p>
        </p:txBody>
      </p:sp>
      <p:sp>
        <p:nvSpPr>
          <p:cNvPr id="4" name="Номер слайда 3"/>
          <p:cNvSpPr>
            <a:spLocks noGrp="1"/>
          </p:cNvSpPr>
          <p:nvPr>
            <p:ph type="sldNum" sz="quarter" idx="5"/>
          </p:nvPr>
        </p:nvSpPr>
        <p:spPr/>
        <p:txBody>
          <a:bodyPr/>
          <a:lstStyle/>
          <a:p>
            <a:fld id="{DF4ECBE7-4487-4615-A10C-5FECAADA1E8C}" type="slidenum">
              <a:rPr lang="ru-RU" smtClean="0"/>
              <a:t>65</a:t>
            </a:fld>
            <a:endParaRPr lang="ru-RU"/>
          </a:p>
        </p:txBody>
      </p:sp>
    </p:spTree>
    <p:extLst>
      <p:ext uri="{BB962C8B-B14F-4D97-AF65-F5344CB8AC3E}">
        <p14:creationId xmlns:p14="http://schemas.microsoft.com/office/powerpoint/2010/main" val="35811482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defRPr/>
            </a:pPr>
            <a:r>
              <a:rPr lang="ru-RU" sz="1200" b="0" i="0" u="none" strike="noStrike" cap="none" spc="0" dirty="0">
                <a:solidFill>
                  <a:srgbClr val="000000"/>
                </a:solidFill>
                <a:latin typeface="Segoe UI"/>
                <a:ea typeface="Segoe UI"/>
                <a:cs typeface="Segoe UI"/>
              </a:rPr>
              <a:t>Построение отчетов для построенных рекомендаций на основе данных </a:t>
            </a:r>
            <a:endParaRPr lang="ru-RU" sz="1200" b="0" dirty="0">
              <a:latin typeface="Segoe UI"/>
              <a:ea typeface="Segoe UI"/>
              <a:cs typeface="Segoe UI"/>
            </a:endParaRPr>
          </a:p>
          <a:p>
            <a:pPr marL="305908" indent="-305908">
              <a:buFont typeface="Wingdings"/>
              <a:buChar char="Ø"/>
              <a:defRPr/>
            </a:pPr>
            <a:endParaRPr lang="ru-RU" sz="1200" b="1" dirty="0">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66</a:t>
            </a:fld>
            <a:endParaRPr lang="ru-RU"/>
          </a:p>
        </p:txBody>
      </p:sp>
    </p:spTree>
    <p:extLst>
      <p:ext uri="{BB962C8B-B14F-4D97-AF65-F5344CB8AC3E}">
        <p14:creationId xmlns:p14="http://schemas.microsoft.com/office/powerpoint/2010/main" val="3643717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Wingdings"/>
              <a:buNone/>
              <a:defRPr/>
            </a:pPr>
            <a:r>
              <a:rPr lang="ru-RU" sz="1200" b="1" dirty="0">
                <a:latin typeface="Segoe UI"/>
                <a:ea typeface="Segoe UI"/>
                <a:cs typeface="Segoe UI"/>
              </a:rPr>
              <a:t>Задачи аналитика данных</a:t>
            </a:r>
            <a:endParaRPr lang="ru-RU" sz="1200" b="0" dirty="0">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67</a:t>
            </a:fld>
            <a:endParaRPr lang="ru-RU"/>
          </a:p>
        </p:txBody>
      </p:sp>
    </p:spTree>
    <p:extLst>
      <p:ext uri="{BB962C8B-B14F-4D97-AF65-F5344CB8AC3E}">
        <p14:creationId xmlns:p14="http://schemas.microsoft.com/office/powerpoint/2010/main" val="18518950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defRPr/>
            </a:pPr>
            <a:r>
              <a:rPr lang="ru-RU" sz="1200" b="0" dirty="0">
                <a:latin typeface="Segoe UI"/>
                <a:ea typeface="Segoe UI"/>
                <a:cs typeface="Segoe UI"/>
              </a:rPr>
              <a:t>Построение метрик качества принятия решений на основе бизнес-требований</a:t>
            </a:r>
          </a:p>
        </p:txBody>
      </p:sp>
      <p:sp>
        <p:nvSpPr>
          <p:cNvPr id="4" name="Номер слайда 3"/>
          <p:cNvSpPr>
            <a:spLocks noGrp="1"/>
          </p:cNvSpPr>
          <p:nvPr>
            <p:ph type="sldNum" sz="quarter" idx="5"/>
          </p:nvPr>
        </p:nvSpPr>
        <p:spPr/>
        <p:txBody>
          <a:bodyPr/>
          <a:lstStyle/>
          <a:p>
            <a:fld id="{DF4ECBE7-4487-4615-A10C-5FECAADA1E8C}" type="slidenum">
              <a:rPr lang="ru-RU" smtClean="0"/>
              <a:t>68</a:t>
            </a:fld>
            <a:endParaRPr lang="ru-RU"/>
          </a:p>
        </p:txBody>
      </p:sp>
    </p:spTree>
    <p:extLst>
      <p:ext uri="{BB962C8B-B14F-4D97-AF65-F5344CB8AC3E}">
        <p14:creationId xmlns:p14="http://schemas.microsoft.com/office/powerpoint/2010/main" val="5901508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defRPr/>
            </a:pPr>
            <a:r>
              <a:rPr lang="ru-RU" sz="1200" b="0" dirty="0">
                <a:latin typeface="Segoe UI"/>
                <a:ea typeface="Segoe UI"/>
                <a:cs typeface="Segoe UI"/>
              </a:rPr>
              <a:t>Построение аналитических отчетов на основе данных с использованием агрегации разной глубины</a:t>
            </a:r>
          </a:p>
        </p:txBody>
      </p:sp>
      <p:sp>
        <p:nvSpPr>
          <p:cNvPr id="4" name="Номер слайда 3"/>
          <p:cNvSpPr>
            <a:spLocks noGrp="1"/>
          </p:cNvSpPr>
          <p:nvPr>
            <p:ph type="sldNum" sz="quarter" idx="5"/>
          </p:nvPr>
        </p:nvSpPr>
        <p:spPr/>
        <p:txBody>
          <a:bodyPr/>
          <a:lstStyle/>
          <a:p>
            <a:fld id="{DF4ECBE7-4487-4615-A10C-5FECAADA1E8C}" type="slidenum">
              <a:rPr lang="ru-RU" smtClean="0"/>
              <a:t>69</a:t>
            </a:fld>
            <a:endParaRPr lang="ru-RU"/>
          </a:p>
        </p:txBody>
      </p:sp>
    </p:spTree>
    <p:extLst>
      <p:ext uri="{BB962C8B-B14F-4D97-AF65-F5344CB8AC3E}">
        <p14:creationId xmlns:p14="http://schemas.microsoft.com/office/powerpoint/2010/main" val="3679195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теме, связанной с обогащением больших данных, мы разберемся с операциями слияния данных, а также возможностями хранения такого большого массива информации. </a:t>
            </a:r>
          </a:p>
          <a:p>
            <a:r>
              <a:rPr lang="ru-RU" dirty="0"/>
              <a:t>Поговорим на тему облаков, модели услуг в облаках и вычислений в них.</a:t>
            </a:r>
          </a:p>
        </p:txBody>
      </p:sp>
      <p:sp>
        <p:nvSpPr>
          <p:cNvPr id="4" name="Номер слайда 3"/>
          <p:cNvSpPr>
            <a:spLocks noGrp="1"/>
          </p:cNvSpPr>
          <p:nvPr>
            <p:ph type="sldNum" sz="quarter" idx="5"/>
          </p:nvPr>
        </p:nvSpPr>
        <p:spPr/>
        <p:txBody>
          <a:bodyPr/>
          <a:lstStyle/>
          <a:p>
            <a:fld id="{DF4ECBE7-4487-4615-A10C-5FECAADA1E8C}" type="slidenum">
              <a:rPr lang="ru-RU" smtClean="0"/>
              <a:t>7</a:t>
            </a:fld>
            <a:endParaRPr lang="ru-RU"/>
          </a:p>
        </p:txBody>
      </p:sp>
    </p:spTree>
    <p:extLst>
      <p:ext uri="{BB962C8B-B14F-4D97-AF65-F5344CB8AC3E}">
        <p14:creationId xmlns:p14="http://schemas.microsoft.com/office/powerpoint/2010/main" val="37629045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defRPr/>
            </a:pPr>
            <a:r>
              <a:rPr lang="ru-RU" sz="1200" b="0" dirty="0">
                <a:latin typeface="Segoe UI"/>
                <a:ea typeface="Segoe UI"/>
                <a:cs typeface="Segoe UI"/>
              </a:rPr>
              <a:t>Построение моделей предиктивной аналитики на основе бизнес-данных</a:t>
            </a:r>
          </a:p>
        </p:txBody>
      </p:sp>
      <p:sp>
        <p:nvSpPr>
          <p:cNvPr id="4" name="Номер слайда 3"/>
          <p:cNvSpPr>
            <a:spLocks noGrp="1"/>
          </p:cNvSpPr>
          <p:nvPr>
            <p:ph type="sldNum" sz="quarter" idx="5"/>
          </p:nvPr>
        </p:nvSpPr>
        <p:spPr/>
        <p:txBody>
          <a:bodyPr/>
          <a:lstStyle/>
          <a:p>
            <a:fld id="{DF4ECBE7-4487-4615-A10C-5FECAADA1E8C}" type="slidenum">
              <a:rPr lang="ru-RU" smtClean="0"/>
              <a:t>70</a:t>
            </a:fld>
            <a:endParaRPr lang="ru-RU"/>
          </a:p>
        </p:txBody>
      </p:sp>
    </p:spTree>
    <p:extLst>
      <p:ext uri="{BB962C8B-B14F-4D97-AF65-F5344CB8AC3E}">
        <p14:creationId xmlns:p14="http://schemas.microsoft.com/office/powerpoint/2010/main" val="1691490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defRPr/>
            </a:pPr>
            <a:r>
              <a:rPr lang="ru-RU" sz="1200" b="0" dirty="0">
                <a:latin typeface="Segoe UI"/>
                <a:ea typeface="Segoe UI"/>
                <a:cs typeface="Segoe UI"/>
              </a:rPr>
              <a:t>Формулировка рекомендаций по данным</a:t>
            </a:r>
          </a:p>
        </p:txBody>
      </p:sp>
      <p:sp>
        <p:nvSpPr>
          <p:cNvPr id="4" name="Номер слайда 3"/>
          <p:cNvSpPr>
            <a:spLocks noGrp="1"/>
          </p:cNvSpPr>
          <p:nvPr>
            <p:ph type="sldNum" sz="quarter" idx="5"/>
          </p:nvPr>
        </p:nvSpPr>
        <p:spPr/>
        <p:txBody>
          <a:bodyPr/>
          <a:lstStyle/>
          <a:p>
            <a:fld id="{DF4ECBE7-4487-4615-A10C-5FECAADA1E8C}" type="slidenum">
              <a:rPr lang="ru-RU" smtClean="0"/>
              <a:t>71</a:t>
            </a:fld>
            <a:endParaRPr lang="ru-RU"/>
          </a:p>
        </p:txBody>
      </p:sp>
    </p:spTree>
    <p:extLst>
      <p:ext uri="{BB962C8B-B14F-4D97-AF65-F5344CB8AC3E}">
        <p14:creationId xmlns:p14="http://schemas.microsoft.com/office/powerpoint/2010/main" val="7021933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Направления работы </a:t>
            </a:r>
            <a:r>
              <a:rPr lang="en-US" dirty="0"/>
              <a:t>ML-</a:t>
            </a:r>
            <a:r>
              <a:rPr lang="ru-RU" dirty="0"/>
              <a:t>инженера:</a:t>
            </a:r>
          </a:p>
        </p:txBody>
      </p:sp>
      <p:sp>
        <p:nvSpPr>
          <p:cNvPr id="4" name="Номер слайда 3"/>
          <p:cNvSpPr>
            <a:spLocks noGrp="1"/>
          </p:cNvSpPr>
          <p:nvPr>
            <p:ph type="sldNum" sz="quarter" idx="5"/>
          </p:nvPr>
        </p:nvSpPr>
        <p:spPr/>
        <p:txBody>
          <a:bodyPr/>
          <a:lstStyle/>
          <a:p>
            <a:fld id="{DF4ECBE7-4487-4615-A10C-5FECAADA1E8C}" type="slidenum">
              <a:rPr lang="ru-RU" smtClean="0"/>
              <a:t>72</a:t>
            </a:fld>
            <a:endParaRPr lang="ru-RU"/>
          </a:p>
        </p:txBody>
      </p:sp>
    </p:spTree>
    <p:extLst>
      <p:ext uri="{BB962C8B-B14F-4D97-AF65-F5344CB8AC3E}">
        <p14:creationId xmlns:p14="http://schemas.microsoft.com/office/powerpoint/2010/main" val="30524822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dirty="0"/>
              <a:t>Построение моделей машинного обучения по данным</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73</a:t>
            </a:fld>
            <a:endParaRPr lang="ru-RU"/>
          </a:p>
        </p:txBody>
      </p:sp>
    </p:spTree>
    <p:extLst>
      <p:ext uri="{BB962C8B-B14F-4D97-AF65-F5344CB8AC3E}">
        <p14:creationId xmlns:p14="http://schemas.microsoft.com/office/powerpoint/2010/main" val="9035218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dirty="0"/>
              <a:t>Оптимизация моделей под бизнес-задачу</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74</a:t>
            </a:fld>
            <a:endParaRPr lang="ru-RU"/>
          </a:p>
        </p:txBody>
      </p:sp>
    </p:spTree>
    <p:extLst>
      <p:ext uri="{BB962C8B-B14F-4D97-AF65-F5344CB8AC3E}">
        <p14:creationId xmlns:p14="http://schemas.microsoft.com/office/powerpoint/2010/main" val="15381507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dirty="0"/>
              <a:t>Обеспечение программного интерфейса взаимодействия с моделями</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75</a:t>
            </a:fld>
            <a:endParaRPr lang="ru-RU"/>
          </a:p>
        </p:txBody>
      </p:sp>
    </p:spTree>
    <p:extLst>
      <p:ext uri="{BB962C8B-B14F-4D97-AF65-F5344CB8AC3E}">
        <p14:creationId xmlns:p14="http://schemas.microsoft.com/office/powerpoint/2010/main" val="14373669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Задачи </a:t>
            </a:r>
            <a:r>
              <a:rPr lang="en-US" dirty="0"/>
              <a:t>ML-</a:t>
            </a:r>
            <a:r>
              <a:rPr lang="ru-RU" dirty="0"/>
              <a:t>инженера:</a:t>
            </a:r>
          </a:p>
        </p:txBody>
      </p:sp>
      <p:sp>
        <p:nvSpPr>
          <p:cNvPr id="4" name="Номер слайда 3"/>
          <p:cNvSpPr>
            <a:spLocks noGrp="1"/>
          </p:cNvSpPr>
          <p:nvPr>
            <p:ph type="sldNum" sz="quarter" idx="5"/>
          </p:nvPr>
        </p:nvSpPr>
        <p:spPr/>
        <p:txBody>
          <a:bodyPr/>
          <a:lstStyle/>
          <a:p>
            <a:fld id="{DF4ECBE7-4487-4615-A10C-5FECAADA1E8C}" type="slidenum">
              <a:rPr lang="ru-RU" smtClean="0"/>
              <a:t>76</a:t>
            </a:fld>
            <a:endParaRPr lang="ru-RU"/>
          </a:p>
        </p:txBody>
      </p:sp>
    </p:spTree>
    <p:extLst>
      <p:ext uri="{BB962C8B-B14F-4D97-AF65-F5344CB8AC3E}">
        <p14:creationId xmlns:p14="http://schemas.microsoft.com/office/powerpoint/2010/main" val="2816250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dirty="0"/>
              <a:t>На основе данных и инструментов строить модели машинного обучения для решения конечных задач</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77</a:t>
            </a:fld>
            <a:endParaRPr lang="ru-RU"/>
          </a:p>
        </p:txBody>
      </p:sp>
    </p:spTree>
    <p:extLst>
      <p:ext uri="{BB962C8B-B14F-4D97-AF65-F5344CB8AC3E}">
        <p14:creationId xmlns:p14="http://schemas.microsoft.com/office/powerpoint/2010/main" val="7243975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dirty="0"/>
              <a:t>Тестировать модели обучения на данных из тестовой выборки и данных смежной области</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78</a:t>
            </a:fld>
            <a:endParaRPr lang="ru-RU"/>
          </a:p>
        </p:txBody>
      </p:sp>
    </p:spTree>
    <p:extLst>
      <p:ext uri="{BB962C8B-B14F-4D97-AF65-F5344CB8AC3E}">
        <p14:creationId xmlns:p14="http://schemas.microsoft.com/office/powerpoint/2010/main" val="3154976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dirty="0"/>
              <a:t>Интегрировать полученные решения в тестовый дизайн продукта посредством программного интерфейса</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79</a:t>
            </a:fld>
            <a:endParaRPr lang="ru-RU"/>
          </a:p>
        </p:txBody>
      </p:sp>
    </p:spTree>
    <p:extLst>
      <p:ext uri="{BB962C8B-B14F-4D97-AF65-F5344CB8AC3E}">
        <p14:creationId xmlns:p14="http://schemas.microsoft.com/office/powerpoint/2010/main" val="2266982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Тема Технологии аналитики больших объединит в себе как технологии анализа так и построения предиктивных моделей по данным на основе машинного обучения</a:t>
            </a:r>
          </a:p>
        </p:txBody>
      </p:sp>
      <p:sp>
        <p:nvSpPr>
          <p:cNvPr id="4" name="Номер слайда 3"/>
          <p:cNvSpPr>
            <a:spLocks noGrp="1"/>
          </p:cNvSpPr>
          <p:nvPr>
            <p:ph type="sldNum" sz="quarter" idx="5"/>
          </p:nvPr>
        </p:nvSpPr>
        <p:spPr/>
        <p:txBody>
          <a:bodyPr/>
          <a:lstStyle/>
          <a:p>
            <a:fld id="{DF4ECBE7-4487-4615-A10C-5FECAADA1E8C}" type="slidenum">
              <a:rPr lang="ru-RU" smtClean="0"/>
              <a:t>8</a:t>
            </a:fld>
            <a:endParaRPr lang="ru-RU"/>
          </a:p>
        </p:txBody>
      </p:sp>
    </p:spTree>
    <p:extLst>
      <p:ext uri="{BB962C8B-B14F-4D97-AF65-F5344CB8AC3E}">
        <p14:creationId xmlns:p14="http://schemas.microsoft.com/office/powerpoint/2010/main" val="9761546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ru-RU" sz="1200" b="0" strike="noStrike" spc="0" dirty="0">
                <a:solidFill>
                  <a:srgbClr val="000000"/>
                </a:solidFill>
                <a:latin typeface="Segoe UI"/>
                <a:ea typeface="Segoe UI"/>
                <a:cs typeface="Segoe UI"/>
              </a:rPr>
              <a:t>В базовом варианте все вышеперечисленные специалисты трудятся над тем, чтобы данные, собираемые с различных приборов и устройств приобрели вид, необходимый для решения конечной бизнес-задачи. </a:t>
            </a:r>
          </a:p>
          <a:p>
            <a:pPr>
              <a:lnSpc>
                <a:spcPct val="90000"/>
              </a:lnSpc>
              <a:spcBef>
                <a:spcPts val="1416"/>
              </a:spcBef>
              <a:buNone/>
              <a:defRPr/>
            </a:pPr>
            <a:r>
              <a:rPr lang="ru-RU" sz="1200" b="0" strike="noStrike" spc="0" dirty="0">
                <a:solidFill>
                  <a:srgbClr val="000000"/>
                </a:solidFill>
                <a:latin typeface="Segoe UI"/>
                <a:ea typeface="Segoe UI"/>
                <a:cs typeface="Segoe UI"/>
              </a:rPr>
              <a:t>В дальнейшем данные задачи решаются инженерами машинного обучения и аналитики данных.</a:t>
            </a:r>
          </a:p>
          <a:p>
            <a:pPr>
              <a:lnSpc>
                <a:spcPct val="90000"/>
              </a:lnSpc>
              <a:spcBef>
                <a:spcPts val="1416"/>
              </a:spcBef>
              <a:buNone/>
              <a:defRPr/>
            </a:pPr>
            <a:r>
              <a:rPr lang="ru-RU" sz="1200" b="0" strike="noStrike" spc="0" dirty="0">
                <a:solidFill>
                  <a:srgbClr val="000000"/>
                </a:solidFill>
                <a:latin typeface="Segoe UI"/>
                <a:ea typeface="Segoe UI"/>
                <a:cs typeface="Segoe UI"/>
              </a:rPr>
              <a:t>Поговорим о базовой модели жизненного цикла работы с данными. </a:t>
            </a:r>
          </a:p>
          <a:p>
            <a:pPr>
              <a:lnSpc>
                <a:spcPct val="90000"/>
              </a:lnSpc>
              <a:spcBef>
                <a:spcPts val="1416"/>
              </a:spcBef>
              <a:buNone/>
              <a:defRPr/>
            </a:pPr>
            <a:r>
              <a:rPr lang="ru-RU" sz="1200" b="0" strike="noStrike" spc="0" dirty="0">
                <a:solidFill>
                  <a:srgbClr val="000000"/>
                </a:solidFill>
                <a:latin typeface="Segoe UI"/>
                <a:ea typeface="Segoe UI"/>
                <a:cs typeface="Segoe UI"/>
              </a:rPr>
              <a:t>Какие стадии проходят сырые данных, чтобы оказаться готовыми к применению в готовых решениях на базе интеллектуальных алгоритмов.</a:t>
            </a:r>
          </a:p>
        </p:txBody>
      </p:sp>
      <p:sp>
        <p:nvSpPr>
          <p:cNvPr id="4" name="Номер слайда 3"/>
          <p:cNvSpPr>
            <a:spLocks noGrp="1"/>
          </p:cNvSpPr>
          <p:nvPr>
            <p:ph type="sldNum" sz="quarter" idx="5"/>
          </p:nvPr>
        </p:nvSpPr>
        <p:spPr/>
        <p:txBody>
          <a:bodyPr/>
          <a:lstStyle/>
          <a:p>
            <a:fld id="{DF4ECBE7-4487-4615-A10C-5FECAADA1E8C}" type="slidenum">
              <a:rPr lang="ru-RU" smtClean="0"/>
              <a:t>80</a:t>
            </a:fld>
            <a:endParaRPr lang="ru-RU"/>
          </a:p>
        </p:txBody>
      </p:sp>
    </p:spTree>
    <p:extLst>
      <p:ext uri="{BB962C8B-B14F-4D97-AF65-F5344CB8AC3E}">
        <p14:creationId xmlns:p14="http://schemas.microsoft.com/office/powerpoint/2010/main" val="19294033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ru-RU" sz="1200" b="0" strike="noStrike" spc="0" dirty="0">
                <a:solidFill>
                  <a:srgbClr val="000000"/>
                </a:solidFill>
                <a:latin typeface="Segoe UI"/>
                <a:ea typeface="Segoe UI"/>
                <a:cs typeface="Segoe UI"/>
              </a:rPr>
              <a:t>Перед извлечением из данных пользы их необходимо </a:t>
            </a:r>
            <a:r>
              <a:rPr lang="ru-RU" sz="1200" b="1" strike="noStrike" spc="0" dirty="0">
                <a:solidFill>
                  <a:srgbClr val="000000"/>
                </a:solidFill>
                <a:latin typeface="Segoe UI"/>
                <a:ea typeface="Segoe UI"/>
                <a:cs typeface="Segoe UI"/>
              </a:rPr>
              <a:t>собрать, очистить, сохранить в нужном виде</a:t>
            </a:r>
            <a:r>
              <a:rPr lang="ru-RU" sz="1200" b="0" strike="noStrike" spc="0" dirty="0">
                <a:solidFill>
                  <a:srgbClr val="000000"/>
                </a:solidFill>
                <a:latin typeface="Segoe UI"/>
                <a:ea typeface="Segoe UI"/>
                <a:cs typeface="Segoe UI"/>
              </a:rPr>
              <a:t> и затем работать с ними</a:t>
            </a:r>
          </a:p>
          <a:p>
            <a:pPr>
              <a:lnSpc>
                <a:spcPct val="90000"/>
              </a:lnSpc>
              <a:spcBef>
                <a:spcPts val="1416"/>
              </a:spcBef>
              <a:buNone/>
              <a:defRPr/>
            </a:pPr>
            <a:r>
              <a:rPr lang="ru-RU" sz="1200" b="0" strike="noStrike" spc="0" dirty="0">
                <a:solidFill>
                  <a:srgbClr val="000000"/>
                </a:solidFill>
                <a:latin typeface="Segoe UI"/>
                <a:ea typeface="Segoe UI"/>
                <a:cs typeface="Segoe UI"/>
              </a:rPr>
              <a:t>В современной индустрии устоялся классический конвейер работы с данными, как основной шаблон по которому компании подстраивают поток работ под себя</a:t>
            </a:r>
          </a:p>
          <a:p>
            <a:pPr>
              <a:lnSpc>
                <a:spcPct val="90000"/>
              </a:lnSpc>
              <a:spcBef>
                <a:spcPts val="1416"/>
              </a:spcBef>
              <a:buNone/>
              <a:defRPr/>
            </a:pPr>
            <a:r>
              <a:rPr lang="ru-RU" sz="1200" b="0" strike="noStrike" spc="0" dirty="0">
                <a:solidFill>
                  <a:srgbClr val="000000"/>
                </a:solidFill>
                <a:latin typeface="Segoe UI"/>
                <a:ea typeface="Segoe UI"/>
                <a:cs typeface="Segoe UI"/>
              </a:rPr>
              <a:t>Данный конвейер работы с данными получился в результате принятия лучших практик методологии </a:t>
            </a:r>
            <a:r>
              <a:rPr lang="en-US" sz="1200" b="0" strike="noStrike" spc="0" dirty="0">
                <a:solidFill>
                  <a:srgbClr val="000000"/>
                </a:solidFill>
                <a:latin typeface="Segoe UI"/>
                <a:ea typeface="Segoe UI"/>
                <a:cs typeface="Segoe UI"/>
              </a:rPr>
              <a:t>CRISP-DM</a:t>
            </a:r>
            <a:r>
              <a:rPr lang="ru-RU" sz="1200" b="0" strike="noStrike" spc="0" dirty="0">
                <a:solidFill>
                  <a:srgbClr val="000000"/>
                </a:solidFill>
                <a:latin typeface="Segoe UI"/>
                <a:ea typeface="Segoe UI"/>
                <a:cs typeface="Segoe UI"/>
              </a:rPr>
              <a:t> – методологии обработки данных в области </a:t>
            </a:r>
            <a:r>
              <a:rPr lang="en-US" sz="1200" b="0" strike="noStrike" spc="0" dirty="0">
                <a:solidFill>
                  <a:srgbClr val="000000"/>
                </a:solidFill>
                <a:latin typeface="Segoe UI"/>
                <a:ea typeface="Segoe UI"/>
                <a:cs typeface="Segoe UI"/>
              </a:rPr>
              <a:t>Data Science. </a:t>
            </a:r>
            <a:r>
              <a:rPr lang="ru-RU" sz="1200" b="0" strike="noStrike" spc="0" dirty="0">
                <a:solidFill>
                  <a:srgbClr val="000000"/>
                </a:solidFill>
                <a:latin typeface="Segoe UI"/>
                <a:ea typeface="Segoe UI"/>
                <a:cs typeface="Segoe UI"/>
              </a:rPr>
              <a:t>О данной методологии будем подробно говорить в одной из следующих лекций.</a:t>
            </a:r>
          </a:p>
          <a:p>
            <a:pPr>
              <a:lnSpc>
                <a:spcPct val="90000"/>
              </a:lnSpc>
              <a:spcBef>
                <a:spcPts val="1416"/>
              </a:spcBef>
              <a:buNone/>
              <a:defRPr/>
            </a:pPr>
            <a:r>
              <a:rPr lang="ru-RU" sz="1200" b="0" strike="noStrike" spc="0" dirty="0">
                <a:solidFill>
                  <a:srgbClr val="000000"/>
                </a:solidFill>
                <a:latin typeface="Segoe UI"/>
                <a:ea typeface="Segoe UI"/>
                <a:cs typeface="Segoe UI"/>
              </a:rPr>
              <a:t>Под каждую новую задачу поток работ над данными видоизменяется при неизменной основе</a:t>
            </a:r>
          </a:p>
          <a:p>
            <a:pPr>
              <a:lnSpc>
                <a:spcPct val="90000"/>
              </a:lnSpc>
              <a:spcBef>
                <a:spcPts val="1416"/>
              </a:spcBef>
              <a:buNone/>
              <a:defRPr/>
            </a:pPr>
            <a:r>
              <a:rPr lang="ru-RU" sz="1200" b="0" strike="noStrike" spc="0" dirty="0">
                <a:solidFill>
                  <a:srgbClr val="000000"/>
                </a:solidFill>
                <a:latin typeface="Segoe UI"/>
                <a:ea typeface="Segoe UI"/>
                <a:cs typeface="Segoe UI"/>
              </a:rPr>
              <a:t>Видоизменения набора задач по обработке данных зависит от </a:t>
            </a:r>
            <a:r>
              <a:rPr lang="ru-RU" sz="1200" b="1" strike="noStrike" spc="0" dirty="0">
                <a:solidFill>
                  <a:srgbClr val="000000"/>
                </a:solidFill>
                <a:latin typeface="Segoe UI"/>
                <a:ea typeface="Segoe UI"/>
                <a:cs typeface="Segoe UI"/>
              </a:rPr>
              <a:t>количества источников данных, сложности данных и целей обработки данных</a:t>
            </a:r>
          </a:p>
          <a:p>
            <a:pPr>
              <a:lnSpc>
                <a:spcPct val="90000"/>
              </a:lnSpc>
              <a:spcBef>
                <a:spcPts val="1416"/>
              </a:spcBef>
              <a:buNone/>
              <a:defRPr/>
            </a:pPr>
            <a:endParaRPr lang="ru-RU" sz="1200" b="0" strike="noStrike" spc="0"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81</a:t>
            </a:fld>
            <a:endParaRPr lang="ru-RU"/>
          </a:p>
        </p:txBody>
      </p:sp>
    </p:spTree>
    <p:extLst>
      <p:ext uri="{BB962C8B-B14F-4D97-AF65-F5344CB8AC3E}">
        <p14:creationId xmlns:p14="http://schemas.microsoft.com/office/powerpoint/2010/main" val="20400408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6"/>
              </a:spcBef>
              <a:buNone/>
              <a:defRPr/>
            </a:pPr>
            <a:r>
              <a:rPr lang="ru-RU" sz="1200" b="0" strike="noStrike" spc="0" dirty="0">
                <a:solidFill>
                  <a:srgbClr val="000000"/>
                </a:solidFill>
                <a:latin typeface="Segoe UI"/>
                <a:ea typeface="Segoe UI"/>
                <a:cs typeface="Segoe UI"/>
              </a:rPr>
              <a:t>Большие компании хранят, обрабатывают и анализируют данные на серверных вычислительных устройствах или ЦОД (центры обработки данных) разной степени доступности.</a:t>
            </a:r>
          </a:p>
          <a:p>
            <a:pPr marL="0" indent="0">
              <a:lnSpc>
                <a:spcPct val="90000"/>
              </a:lnSpc>
              <a:spcBef>
                <a:spcPts val="1416"/>
              </a:spcBef>
              <a:buFont typeface="Wingdings"/>
              <a:buNone/>
              <a:defRPr/>
            </a:pPr>
            <a:r>
              <a:rPr lang="ru-RU" sz="1200" b="1" strike="noStrike" spc="0" dirty="0">
                <a:solidFill>
                  <a:srgbClr val="000000"/>
                </a:solidFill>
                <a:latin typeface="Segoe UI"/>
                <a:ea typeface="Segoe UI"/>
                <a:cs typeface="Segoe UI"/>
              </a:rPr>
              <a:t>Вычислительная инфраструктура, на которой компании решают задачи вычислений следующая:</a:t>
            </a:r>
          </a:p>
        </p:txBody>
      </p:sp>
      <p:sp>
        <p:nvSpPr>
          <p:cNvPr id="4" name="Номер слайда 3"/>
          <p:cNvSpPr>
            <a:spLocks noGrp="1"/>
          </p:cNvSpPr>
          <p:nvPr>
            <p:ph type="sldNum" sz="quarter" idx="5"/>
          </p:nvPr>
        </p:nvSpPr>
        <p:spPr/>
        <p:txBody>
          <a:bodyPr/>
          <a:lstStyle/>
          <a:p>
            <a:fld id="{DF4ECBE7-4487-4615-A10C-5FECAADA1E8C}" type="slidenum">
              <a:rPr lang="ru-RU" smtClean="0"/>
              <a:t>82</a:t>
            </a:fld>
            <a:endParaRPr lang="ru-RU"/>
          </a:p>
        </p:txBody>
      </p:sp>
    </p:spTree>
    <p:extLst>
      <p:ext uri="{BB962C8B-B14F-4D97-AF65-F5344CB8AC3E}">
        <p14:creationId xmlns:p14="http://schemas.microsoft.com/office/powerpoint/2010/main" val="24231881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305908" indent="-305908">
              <a:lnSpc>
                <a:spcPct val="90000"/>
              </a:lnSpc>
              <a:spcBef>
                <a:spcPts val="1416"/>
              </a:spcBef>
              <a:buAutoNum type="arabicPeriod"/>
              <a:defRPr/>
            </a:pPr>
            <a:r>
              <a:rPr lang="ru-RU" sz="1200" b="0" strike="noStrike" spc="0" dirty="0">
                <a:solidFill>
                  <a:srgbClr val="000000"/>
                </a:solidFill>
                <a:latin typeface="Segoe UI"/>
                <a:ea typeface="Segoe UI"/>
                <a:cs typeface="Segoe UI"/>
              </a:rPr>
              <a:t>Локальный вычислительный кластер</a:t>
            </a:r>
          </a:p>
          <a:p>
            <a:pPr marL="305908" indent="-305908">
              <a:lnSpc>
                <a:spcPct val="90000"/>
              </a:lnSpc>
              <a:spcBef>
                <a:spcPts val="1416"/>
              </a:spcBef>
              <a:buAutoNum type="arabicPeriod"/>
              <a:defRPr/>
            </a:pPr>
            <a:r>
              <a:rPr lang="ru-RU" sz="1200" b="0" strike="noStrike" spc="0" dirty="0">
                <a:solidFill>
                  <a:srgbClr val="000000"/>
                </a:solidFill>
                <a:latin typeface="Segoe UI"/>
                <a:ea typeface="Segoe UI"/>
                <a:cs typeface="Segoe UI"/>
              </a:rPr>
              <a:t>Частные облачные сервисы</a:t>
            </a:r>
          </a:p>
          <a:p>
            <a:pPr marL="305908" indent="-305908">
              <a:lnSpc>
                <a:spcPct val="90000"/>
              </a:lnSpc>
              <a:spcBef>
                <a:spcPts val="1416"/>
              </a:spcBef>
              <a:buAutoNum type="arabicPeriod"/>
              <a:defRPr/>
            </a:pPr>
            <a:r>
              <a:rPr lang="ru-RU" sz="1200" b="0" strike="noStrike" spc="0" dirty="0">
                <a:solidFill>
                  <a:srgbClr val="000000"/>
                </a:solidFill>
                <a:latin typeface="Segoe UI"/>
                <a:ea typeface="Segoe UI"/>
                <a:cs typeface="Segoe UI"/>
              </a:rPr>
              <a:t>Общедоступное облако</a:t>
            </a:r>
          </a:p>
        </p:txBody>
      </p:sp>
      <p:sp>
        <p:nvSpPr>
          <p:cNvPr id="4" name="Номер слайда 3"/>
          <p:cNvSpPr>
            <a:spLocks noGrp="1"/>
          </p:cNvSpPr>
          <p:nvPr>
            <p:ph type="sldNum" sz="quarter" idx="5"/>
          </p:nvPr>
        </p:nvSpPr>
        <p:spPr/>
        <p:txBody>
          <a:bodyPr/>
          <a:lstStyle/>
          <a:p>
            <a:fld id="{DF4ECBE7-4487-4615-A10C-5FECAADA1E8C}" type="slidenum">
              <a:rPr lang="ru-RU" smtClean="0"/>
              <a:t>83</a:t>
            </a:fld>
            <a:endParaRPr lang="ru-RU"/>
          </a:p>
        </p:txBody>
      </p:sp>
    </p:spTree>
    <p:extLst>
      <p:ext uri="{BB962C8B-B14F-4D97-AF65-F5344CB8AC3E}">
        <p14:creationId xmlns:p14="http://schemas.microsoft.com/office/powerpoint/2010/main" val="29369601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lnSpc>
                <a:spcPct val="90000"/>
              </a:lnSpc>
              <a:spcBef>
                <a:spcPts val="1416"/>
              </a:spcBef>
              <a:buFont typeface="Wingdings"/>
              <a:buNone/>
              <a:defRPr/>
            </a:pPr>
            <a:r>
              <a:rPr lang="ru-RU" sz="1200" b="1" strike="noStrike" spc="0" dirty="0">
                <a:solidFill>
                  <a:srgbClr val="000000"/>
                </a:solidFill>
                <a:latin typeface="Segoe UI"/>
                <a:ea typeface="Segoe UI"/>
                <a:cs typeface="Segoe UI"/>
              </a:rPr>
              <a:t>Популярные серверные ОС:</a:t>
            </a:r>
            <a:endParaRPr lang="ru-RU" sz="1200" b="0" strike="noStrike" spc="0" dirty="0">
              <a:solidFill>
                <a:srgbClr val="000000"/>
              </a:solidFill>
              <a:latin typeface="Segoe UI"/>
              <a:ea typeface="Segoe UI"/>
              <a:cs typeface="Segoe UI"/>
            </a:endParaRPr>
          </a:p>
          <a:p>
            <a:pPr>
              <a:lnSpc>
                <a:spcPct val="90000"/>
              </a:lnSpc>
              <a:spcBef>
                <a:spcPts val="1416"/>
              </a:spcBef>
              <a:defRPr/>
            </a:pPr>
            <a:r>
              <a:rPr lang="ru-RU" sz="1200" b="0" strike="noStrike" spc="0" dirty="0">
                <a:solidFill>
                  <a:srgbClr val="000000"/>
                </a:solidFill>
                <a:latin typeface="Segoe UI"/>
                <a:ea typeface="Segoe UI"/>
                <a:cs typeface="Segoe UI"/>
              </a:rPr>
              <a:t>Linux-серверные системы</a:t>
            </a:r>
          </a:p>
          <a:p>
            <a:pPr>
              <a:lnSpc>
                <a:spcPct val="90000"/>
              </a:lnSpc>
              <a:spcBef>
                <a:spcPts val="1416"/>
              </a:spcBef>
              <a:defRPr/>
            </a:pPr>
            <a:r>
              <a:rPr lang="ru-RU" sz="1200" b="0" strike="noStrike" spc="0" dirty="0" err="1">
                <a:solidFill>
                  <a:srgbClr val="000000"/>
                </a:solidFill>
                <a:latin typeface="Segoe UI"/>
                <a:ea typeface="Segoe UI"/>
                <a:cs typeface="Segoe UI"/>
              </a:rPr>
              <a:t>Debian</a:t>
            </a:r>
            <a:r>
              <a:rPr lang="ru-RU" sz="1200" b="0" strike="noStrike" spc="0" dirty="0">
                <a:solidFill>
                  <a:srgbClr val="000000"/>
                </a:solidFill>
                <a:latin typeface="Segoe UI"/>
                <a:ea typeface="Segoe UI"/>
                <a:cs typeface="Segoe UI"/>
              </a:rPr>
              <a:t>/</a:t>
            </a:r>
            <a:r>
              <a:rPr lang="ru-RU" sz="1200" b="0" strike="noStrike" spc="0" dirty="0" err="1">
                <a:solidFill>
                  <a:srgbClr val="000000"/>
                </a:solidFill>
                <a:latin typeface="Segoe UI"/>
                <a:ea typeface="Segoe UI"/>
                <a:cs typeface="Segoe UI"/>
              </a:rPr>
              <a:t>CentOS</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84</a:t>
            </a:fld>
            <a:endParaRPr lang="ru-RU"/>
          </a:p>
        </p:txBody>
      </p:sp>
    </p:spTree>
    <p:extLst>
      <p:ext uri="{BB962C8B-B14F-4D97-AF65-F5344CB8AC3E}">
        <p14:creationId xmlns:p14="http://schemas.microsoft.com/office/powerpoint/2010/main" val="29204647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Инструменты для хранения данных</a:t>
            </a:r>
          </a:p>
          <a:p>
            <a:r>
              <a:rPr lang="en-US" dirty="0"/>
              <a:t>(</a:t>
            </a:r>
            <a:r>
              <a:rPr lang="ru-RU" dirty="0"/>
              <a:t>ИМПРОВИЗАЦИЯ</a:t>
            </a:r>
            <a:r>
              <a:rPr lang="en-US" dirty="0"/>
              <a:t>)</a:t>
            </a:r>
            <a:endParaRPr lang="ru-RU" dirty="0"/>
          </a:p>
          <a:p>
            <a:endParaRPr lang="ru-RU" dirty="0"/>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85</a:t>
            </a:fld>
            <a:endParaRPr lang="ru-RU"/>
          </a:p>
        </p:txBody>
      </p:sp>
    </p:spTree>
    <p:extLst>
      <p:ext uri="{BB962C8B-B14F-4D97-AF65-F5344CB8AC3E}">
        <p14:creationId xmlns:p14="http://schemas.microsoft.com/office/powerpoint/2010/main" val="41275979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PostgreSQL </a:t>
            </a:r>
            <a:r>
              <a:rPr lang="ru-RU" dirty="0"/>
              <a:t>или любые другие </a:t>
            </a:r>
            <a:r>
              <a:rPr lang="en-US" dirty="0"/>
              <a:t>OLTP</a:t>
            </a:r>
            <a:r>
              <a:rPr lang="ru-RU" dirty="0"/>
              <a:t> реляционные</a:t>
            </a:r>
            <a:r>
              <a:rPr lang="en-US" dirty="0"/>
              <a:t> </a:t>
            </a:r>
            <a:r>
              <a:rPr lang="ru-RU" dirty="0"/>
              <a:t>базы данных для решения задач хранения и обработки табличных транзакционных данных</a:t>
            </a:r>
          </a:p>
          <a:p>
            <a:r>
              <a:rPr lang="en-US" dirty="0"/>
              <a:t>Amazon Redshift </a:t>
            </a:r>
            <a:r>
              <a:rPr lang="ru-RU" dirty="0"/>
              <a:t>или любые другие </a:t>
            </a:r>
            <a:r>
              <a:rPr lang="en-US" dirty="0"/>
              <a:t>OLAP </a:t>
            </a:r>
            <a:r>
              <a:rPr lang="ru-RU" dirty="0"/>
              <a:t>реляционные базы данных для решения задач быстрого извлечения ужа построенных аналитических агрегатов или плоских таблиц</a:t>
            </a:r>
          </a:p>
          <a:p>
            <a:r>
              <a:rPr lang="en-US" dirty="0" err="1"/>
              <a:t>GreenPlum</a:t>
            </a:r>
            <a:r>
              <a:rPr lang="en-US" dirty="0"/>
              <a:t> </a:t>
            </a:r>
            <a:r>
              <a:rPr lang="ru-RU" b="0" i="0" dirty="0">
                <a:solidFill>
                  <a:srgbClr val="000000"/>
                </a:solidFill>
                <a:effectLst/>
                <a:latin typeface="Roboto" panose="02000000000000000000" pitchFamily="2" charset="0"/>
              </a:rPr>
              <a:t>это распределенная база данных с открытым исходным кодом, разработанная для анализа и обработки больших объемов данных. Его основные задачи включают: Аналитика структурированных данных, Масштабируемость, Поддержка </a:t>
            </a:r>
            <a:r>
              <a:rPr lang="en-US" b="0" i="0" dirty="0">
                <a:solidFill>
                  <a:srgbClr val="000000"/>
                </a:solidFill>
                <a:effectLst/>
                <a:latin typeface="Roboto" panose="02000000000000000000" pitchFamily="2" charset="0"/>
              </a:rPr>
              <a:t>SQL</a:t>
            </a:r>
            <a:endParaRPr lang="en-US" dirty="0"/>
          </a:p>
          <a:p>
            <a:r>
              <a:rPr lang="en-US" dirty="0"/>
              <a:t>Hadoop</a:t>
            </a:r>
            <a:r>
              <a:rPr lang="ru-RU" dirty="0"/>
              <a:t> </a:t>
            </a:r>
            <a:r>
              <a:rPr lang="ru-RU" b="0" i="0" dirty="0">
                <a:solidFill>
                  <a:srgbClr val="000000"/>
                </a:solidFill>
                <a:effectLst/>
                <a:latin typeface="Roboto" panose="02000000000000000000" pitchFamily="2" charset="0"/>
              </a:rPr>
              <a:t>фреймворк для обработки и хранения больших объемов неструктурированных данных в распределенной среде. Его основные задачи включают: Хранение и обработка больших данных, Распределенная обработка данных, Отказоустойчивость</a:t>
            </a:r>
            <a:endParaRPr lang="en-US" dirty="0"/>
          </a:p>
          <a:p>
            <a:r>
              <a:rPr lang="en-US" dirty="0"/>
              <a:t>MongoDB</a:t>
            </a:r>
            <a:r>
              <a:rPr lang="ru-RU" dirty="0"/>
              <a:t> - </a:t>
            </a:r>
            <a:r>
              <a:rPr lang="ru-RU" b="0" i="0" dirty="0" err="1">
                <a:solidFill>
                  <a:srgbClr val="000000"/>
                </a:solidFill>
                <a:effectLst/>
                <a:latin typeface="Roboto" panose="02000000000000000000" pitchFamily="2" charset="0"/>
              </a:rPr>
              <a:t>документо</a:t>
            </a:r>
            <a:r>
              <a:rPr lang="ru-RU" b="0" i="0" dirty="0">
                <a:solidFill>
                  <a:srgbClr val="000000"/>
                </a:solidFill>
                <a:effectLst/>
                <a:latin typeface="Roboto" panose="02000000000000000000" pitchFamily="2" charset="0"/>
              </a:rPr>
              <a:t>-ориентированная база данных, которая предназначена для хранения и обработки </a:t>
            </a:r>
            <a:r>
              <a:rPr lang="ru-RU" b="0" i="0" dirty="0" err="1">
                <a:solidFill>
                  <a:srgbClr val="000000"/>
                </a:solidFill>
                <a:effectLst/>
                <a:latin typeface="Roboto" panose="02000000000000000000" pitchFamily="2" charset="0"/>
              </a:rPr>
              <a:t>полуструктурированных</a:t>
            </a:r>
            <a:r>
              <a:rPr lang="ru-RU" b="0" i="0" dirty="0">
                <a:solidFill>
                  <a:srgbClr val="000000"/>
                </a:solidFill>
                <a:effectLst/>
                <a:latin typeface="Roboto" panose="02000000000000000000" pitchFamily="2" charset="0"/>
              </a:rPr>
              <a:t> и неструктурированных данных. Его основные задачи включают: Хранение и обработка неструктурированных данных, Гибкая модель данных</a:t>
            </a:r>
          </a:p>
          <a:p>
            <a:endParaRPr lang="ru-RU" b="0" i="0" dirty="0">
              <a:solidFill>
                <a:srgbClr val="000000"/>
              </a:solidFill>
              <a:effectLst/>
              <a:latin typeface="Roboto" panose="02000000000000000000" pitchFamily="2" charset="0"/>
            </a:endParaRPr>
          </a:p>
          <a:p>
            <a:r>
              <a:rPr lang="ru-RU" b="0" i="0" dirty="0">
                <a:solidFill>
                  <a:srgbClr val="000000"/>
                </a:solidFill>
                <a:effectLst/>
                <a:latin typeface="Roboto" panose="02000000000000000000" pitchFamily="2" charset="0"/>
              </a:rPr>
              <a:t>В целом, каждый из этих инструментов предназначен для работы с различными типами данных и выполняет задачи, связанные с хранением и обработкой больших объемов информации.</a:t>
            </a:r>
            <a:endParaRPr lang="en-US" dirty="0"/>
          </a:p>
          <a:p>
            <a:endParaRPr lang="en-US" dirty="0"/>
          </a:p>
          <a:p>
            <a:r>
              <a:rPr lang="ru-RU" dirty="0"/>
              <a:t>Инструменты управления потоками данных</a:t>
            </a:r>
          </a:p>
          <a:p>
            <a:r>
              <a:rPr lang="ru-RU" dirty="0"/>
              <a:t>(ИМПРОВИЗАЦИЯ)</a:t>
            </a:r>
          </a:p>
          <a:p>
            <a:r>
              <a:rPr lang="ru-RU" b="0" i="0" dirty="0">
                <a:solidFill>
                  <a:srgbClr val="000000"/>
                </a:solidFill>
                <a:effectLst/>
                <a:latin typeface="Roboto" panose="02000000000000000000" pitchFamily="2" charset="0"/>
              </a:rPr>
              <a:t>Apache </a:t>
            </a:r>
            <a:r>
              <a:rPr lang="ru-RU" b="0" i="0" dirty="0" err="1">
                <a:solidFill>
                  <a:srgbClr val="000000"/>
                </a:solidFill>
                <a:effectLst/>
                <a:latin typeface="Roboto" panose="02000000000000000000" pitchFamily="2" charset="0"/>
              </a:rPr>
              <a:t>Kafka</a:t>
            </a:r>
            <a:r>
              <a:rPr lang="ru-RU" b="0" i="0" dirty="0">
                <a:solidFill>
                  <a:srgbClr val="000000"/>
                </a:solidFill>
                <a:effectLst/>
                <a:latin typeface="Roboto" panose="02000000000000000000" pitchFamily="2" charset="0"/>
              </a:rPr>
              <a:t>: Apache </a:t>
            </a:r>
            <a:r>
              <a:rPr lang="ru-RU" b="0" i="0" dirty="0" err="1">
                <a:solidFill>
                  <a:srgbClr val="000000"/>
                </a:solidFill>
                <a:effectLst/>
                <a:latin typeface="Roboto" panose="02000000000000000000" pitchFamily="2" charset="0"/>
              </a:rPr>
              <a:t>Kafka</a:t>
            </a:r>
            <a:r>
              <a:rPr lang="ru-RU" b="0" i="0" dirty="0">
                <a:solidFill>
                  <a:srgbClr val="000000"/>
                </a:solidFill>
                <a:effectLst/>
                <a:latin typeface="Roboto" panose="02000000000000000000" pitchFamily="2" charset="0"/>
              </a:rPr>
              <a:t> - это распределенная платформа для обработки и передачи потоковых данных.</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Его основные задачи включают</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Сбор и передача потоков данных</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Масштабируемость</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Управление потоками данных</a:t>
            </a:r>
            <a:endParaRPr lang="en-US" b="0" i="0" dirty="0">
              <a:solidFill>
                <a:srgbClr val="000000"/>
              </a:solidFill>
              <a:effectLst/>
              <a:latin typeface="Roboto" panose="02000000000000000000" pitchFamily="2" charset="0"/>
            </a:endParaRPr>
          </a:p>
          <a:p>
            <a:r>
              <a:rPr lang="ru-RU" b="0" i="0" dirty="0">
                <a:solidFill>
                  <a:srgbClr val="000000"/>
                </a:solidFill>
                <a:effectLst/>
                <a:latin typeface="Roboto" panose="02000000000000000000" pitchFamily="2" charset="0"/>
              </a:rPr>
              <a:t>Apache </a:t>
            </a:r>
            <a:r>
              <a:rPr lang="ru-RU" b="0" i="0" dirty="0" err="1">
                <a:solidFill>
                  <a:srgbClr val="000000"/>
                </a:solidFill>
                <a:effectLst/>
                <a:latin typeface="Roboto" panose="02000000000000000000" pitchFamily="2" charset="0"/>
              </a:rPr>
              <a:t>NiFi</a:t>
            </a:r>
            <a:r>
              <a:rPr lang="ru-RU" b="0" i="0" dirty="0">
                <a:solidFill>
                  <a:srgbClr val="000000"/>
                </a:solidFill>
                <a:effectLst/>
                <a:latin typeface="Roboto" panose="02000000000000000000" pitchFamily="2" charset="0"/>
              </a:rPr>
              <a:t> - это инструмент для автоматизации процессов сбора, агрегации и доставки данных из различных источников.</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Его основные задачи включают</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Сбор данных</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Трансформация данных</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Мониторинг и управление данными</a:t>
            </a:r>
            <a:r>
              <a:rPr lang="en-US" b="0" i="0" dirty="0">
                <a:solidFill>
                  <a:srgbClr val="000000"/>
                </a:solidFill>
                <a:effectLst/>
                <a:latin typeface="Roboto" panose="02000000000000000000" pitchFamily="2" charset="0"/>
              </a:rPr>
              <a:t>.</a:t>
            </a:r>
          </a:p>
          <a:p>
            <a:r>
              <a:rPr lang="ru-RU" b="0" i="0" dirty="0">
                <a:solidFill>
                  <a:srgbClr val="000000"/>
                </a:solidFill>
                <a:effectLst/>
                <a:latin typeface="Roboto" panose="02000000000000000000" pitchFamily="2" charset="0"/>
              </a:rPr>
              <a:t>Apache </a:t>
            </a:r>
            <a:r>
              <a:rPr lang="ru-RU" b="0" i="0" dirty="0" err="1">
                <a:solidFill>
                  <a:srgbClr val="000000"/>
                </a:solidFill>
                <a:effectLst/>
                <a:latin typeface="Roboto" panose="02000000000000000000" pitchFamily="2" charset="0"/>
              </a:rPr>
              <a:t>Airflow</a:t>
            </a:r>
            <a:r>
              <a:rPr lang="ru-RU" b="0" i="0" dirty="0">
                <a:solidFill>
                  <a:srgbClr val="000000"/>
                </a:solidFill>
                <a:effectLst/>
                <a:latin typeface="Roboto" panose="02000000000000000000" pitchFamily="2" charset="0"/>
              </a:rPr>
              <a:t> - это инструмент для планирования, мониторинга и выполнения рабочих процессов.</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Его основные задачи включают</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Планирование задач</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Мониторинг выполнения задач</a:t>
            </a:r>
            <a:r>
              <a:rPr lang="en-US" b="0" i="0" dirty="0">
                <a:solidFill>
                  <a:srgbClr val="000000"/>
                </a:solidFill>
                <a:effectLst/>
                <a:latin typeface="Roboto" panose="02000000000000000000" pitchFamily="2" charset="0"/>
              </a:rPr>
              <a:t>, </a:t>
            </a:r>
            <a:r>
              <a:rPr lang="ru-RU" b="0" i="0" dirty="0">
                <a:solidFill>
                  <a:srgbClr val="000000"/>
                </a:solidFill>
                <a:effectLst/>
                <a:latin typeface="Roboto" panose="02000000000000000000" pitchFamily="2" charset="0"/>
              </a:rPr>
              <a:t>Управление расписанием</a:t>
            </a:r>
            <a:endParaRPr lang="en-US" b="0" i="0" dirty="0">
              <a:solidFill>
                <a:srgbClr val="000000"/>
              </a:solidFill>
              <a:effectLst/>
              <a:latin typeface="Roboto" panose="02000000000000000000" pitchFamily="2" charset="0"/>
            </a:endParaRPr>
          </a:p>
          <a:p>
            <a:r>
              <a:rPr lang="ru-RU" b="0" i="0" dirty="0">
                <a:solidFill>
                  <a:srgbClr val="000000"/>
                </a:solidFill>
                <a:effectLst/>
                <a:latin typeface="Roboto" panose="02000000000000000000" pitchFamily="2" charset="0"/>
              </a:rPr>
              <a:t>В целом, все эти инструменты предназначены для обработки, передачи, управления и мониторинга данных в больших и сложных системах.</a:t>
            </a:r>
            <a:endParaRPr lang="ru-RU" dirty="0"/>
          </a:p>
          <a:p>
            <a:endParaRPr lang="ru-RU" dirty="0"/>
          </a:p>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Инструменты для обработки и анализа данных:</a:t>
            </a:r>
          </a:p>
          <a:p>
            <a:endParaRPr lang="ru-RU" dirty="0"/>
          </a:p>
          <a:p>
            <a:r>
              <a:rPr lang="en-US" dirty="0"/>
              <a:t>Python – </a:t>
            </a:r>
            <a:endParaRPr lang="ru-RU" dirty="0"/>
          </a:p>
          <a:p>
            <a:endParaRPr lang="ru-RU" dirty="0"/>
          </a:p>
          <a:p>
            <a:endParaRPr lang="en-US" dirty="0"/>
          </a:p>
          <a:p>
            <a:r>
              <a:rPr lang="en-US" dirty="0"/>
              <a:t>R – </a:t>
            </a:r>
            <a:endParaRPr lang="ru-RU" dirty="0"/>
          </a:p>
          <a:p>
            <a:endParaRPr lang="ru-RU" dirty="0"/>
          </a:p>
          <a:p>
            <a:endParaRPr lang="en-US" dirty="0"/>
          </a:p>
          <a:p>
            <a:r>
              <a:rPr lang="en-US" dirty="0" err="1"/>
              <a:t>Loginom</a:t>
            </a:r>
            <a:r>
              <a:rPr lang="en-US" dirty="0"/>
              <a:t> – </a:t>
            </a:r>
            <a:endParaRPr lang="ru-RU" dirty="0"/>
          </a:p>
          <a:p>
            <a:endParaRPr lang="ru-RU" dirty="0"/>
          </a:p>
          <a:p>
            <a:endParaRPr lang="en-US" dirty="0"/>
          </a:p>
          <a:p>
            <a:r>
              <a:rPr lang="en-US" dirty="0"/>
              <a:t>Hadoop MapReduce – </a:t>
            </a:r>
            <a:endParaRPr lang="ru-RU" dirty="0"/>
          </a:p>
          <a:p>
            <a:endParaRPr lang="ru-RU" dirty="0"/>
          </a:p>
          <a:p>
            <a:endParaRPr lang="en-US" dirty="0"/>
          </a:p>
          <a:p>
            <a:r>
              <a:rPr lang="en-US" dirty="0"/>
              <a:t>Apache Spark</a:t>
            </a:r>
            <a:r>
              <a:rPr lang="ru-RU" dirty="0"/>
              <a:t> –</a:t>
            </a:r>
          </a:p>
          <a:p>
            <a:endParaRPr lang="ru-RU" dirty="0"/>
          </a:p>
          <a:p>
            <a:endParaRPr lang="en-US" dirty="0"/>
          </a:p>
          <a:p>
            <a:r>
              <a:rPr lang="ru-RU" dirty="0"/>
              <a:t>О некоторых из вышеперечисленных инструментах мы будем говорить подробно в дальнейшем.</a:t>
            </a:r>
            <a:endParaRPr lang="en-US" dirty="0"/>
          </a:p>
          <a:p>
            <a:endParaRPr lang="ru-RU" dirty="0"/>
          </a:p>
          <a:p>
            <a:endParaRPr lang="ru-RU" dirty="0"/>
          </a:p>
          <a:p>
            <a:endParaRPr lang="ru-RU" dirty="0"/>
          </a:p>
          <a:p>
            <a:endParaRPr lang="ru-RU" dirty="0"/>
          </a:p>
          <a:p>
            <a:endParaRPr lang="en-US" dirty="0"/>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86</a:t>
            </a:fld>
            <a:endParaRPr lang="ru-RU"/>
          </a:p>
        </p:txBody>
      </p:sp>
    </p:spTree>
    <p:extLst>
      <p:ext uri="{BB962C8B-B14F-4D97-AF65-F5344CB8AC3E}">
        <p14:creationId xmlns:p14="http://schemas.microsoft.com/office/powerpoint/2010/main" val="38694267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Информация и данные в вычислительных устройствах</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87</a:t>
            </a:fld>
            <a:endParaRPr lang="ru-RU"/>
          </a:p>
        </p:txBody>
      </p:sp>
    </p:spTree>
    <p:extLst>
      <p:ext uri="{BB962C8B-B14F-4D97-AF65-F5344CB8AC3E}">
        <p14:creationId xmlns:p14="http://schemas.microsoft.com/office/powerpoint/2010/main" val="1576568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b="1" dirty="0"/>
              <a:t>Информация</a:t>
            </a:r>
            <a:r>
              <a:rPr lang="ru-RU" dirty="0"/>
              <a:t> - нематериальная сущность, при помощи которой с любой точностью можно описывать реальные (материальные), виртуальные (возможные) и понятийные (абстрактные) сущности</a:t>
            </a:r>
          </a:p>
          <a:p>
            <a:pPr marL="0" marR="0" lvl="0" indent="0" algn="l" defTabSz="914377" rtl="0" eaLnBrk="1" fontAlgn="auto" latinLnBrk="0" hangingPunct="1">
              <a:lnSpc>
                <a:spcPct val="100000"/>
              </a:lnSpc>
              <a:spcBef>
                <a:spcPts val="0"/>
              </a:spcBef>
              <a:spcAft>
                <a:spcPts val="0"/>
              </a:spcAft>
              <a:buClrTx/>
              <a:buSzTx/>
              <a:buFontTx/>
              <a:buNone/>
              <a:tabLst/>
              <a:defRPr/>
            </a:pPr>
            <a:endParaRPr lang="ru-RU" dirty="0"/>
          </a:p>
          <a:p>
            <a:pPr marL="0" marR="0" lvl="0" indent="0" algn="l" defTabSz="914377" rtl="0" eaLnBrk="1" fontAlgn="auto" latinLnBrk="0" hangingPunct="1">
              <a:lnSpc>
                <a:spcPct val="100000"/>
              </a:lnSpc>
              <a:spcBef>
                <a:spcPts val="0"/>
              </a:spcBef>
              <a:spcAft>
                <a:spcPts val="0"/>
              </a:spcAft>
              <a:buClrTx/>
              <a:buSzTx/>
              <a:buFontTx/>
              <a:buNone/>
              <a:tabLst/>
              <a:defRPr/>
            </a:pPr>
            <a:r>
              <a:rPr lang="ru-RU" b="0" i="0" dirty="0">
                <a:solidFill>
                  <a:srgbClr val="000000"/>
                </a:solidFill>
                <a:effectLst/>
                <a:latin typeface="Roboto" panose="02000000000000000000" pitchFamily="2" charset="0"/>
              </a:rPr>
              <a:t>Информация - это данные, факты или знания, которые передаются и используются для обучения, принятия решений или передачи сообщений.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b="0" i="0" dirty="0">
                <a:solidFill>
                  <a:srgbClr val="000000"/>
                </a:solidFill>
                <a:effectLst/>
                <a:latin typeface="Roboto" panose="02000000000000000000" pitchFamily="2" charset="0"/>
              </a:rPr>
              <a:t>Это может включать в себя текст, изображения, звуки, видео или любые другие формы представления знаний.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b="0" i="0" dirty="0">
                <a:solidFill>
                  <a:srgbClr val="000000"/>
                </a:solidFill>
                <a:effectLst/>
                <a:latin typeface="Roboto" panose="02000000000000000000" pitchFamily="2" charset="0"/>
              </a:rPr>
              <a:t>Информация имеет ценность, если она помогает людям понимать мир вокруг себя и взаимодействовать с ним.</a:t>
            </a:r>
            <a:endParaRPr lang="ru-RU" dirty="0"/>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88</a:t>
            </a:fld>
            <a:endParaRPr lang="ru-RU"/>
          </a:p>
        </p:txBody>
      </p:sp>
    </p:spTree>
    <p:extLst>
      <p:ext uri="{BB962C8B-B14F-4D97-AF65-F5344CB8AC3E}">
        <p14:creationId xmlns:p14="http://schemas.microsoft.com/office/powerpoint/2010/main" val="11144862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0" i="0" u="none" dirty="0">
                <a:solidFill>
                  <a:srgbClr val="000000"/>
                </a:solidFill>
                <a:latin typeface="Segoe UI"/>
                <a:ea typeface="Segoe UI"/>
                <a:cs typeface="Segoe UI"/>
              </a:rPr>
              <a:t>О</a:t>
            </a:r>
            <a:r>
              <a:rPr lang="ru-RU" sz="1200" b="0" i="0" u="none" dirty="0">
                <a:solidFill>
                  <a:srgbClr val="000000"/>
                </a:solidFill>
                <a:latin typeface="Arial"/>
                <a:ea typeface="Arial"/>
                <a:cs typeface="Arial"/>
              </a:rPr>
              <a:t>писываемому объекту(или понятию) ставится в соответствие некоторое число (код).</a:t>
            </a:r>
          </a:p>
          <a:p>
            <a:pPr>
              <a:defRPr/>
            </a:pPr>
            <a:endParaRPr lang="ru-RU" sz="1200" b="0" i="0" u="none" dirty="0">
              <a:solidFill>
                <a:srgbClr val="000000"/>
              </a:solidFill>
              <a:latin typeface="Arial"/>
              <a:ea typeface="Arial"/>
              <a:cs typeface="Arial"/>
            </a:endParaRPr>
          </a:p>
          <a:p>
            <a:pPr>
              <a:defRPr/>
            </a:pPr>
            <a:r>
              <a:rPr lang="ru-RU" sz="1200" b="0" i="0" u="none" dirty="0">
                <a:solidFill>
                  <a:srgbClr val="000000"/>
                </a:solidFill>
                <a:latin typeface="Arial"/>
                <a:ea typeface="Arial"/>
                <a:cs typeface="Arial"/>
              </a:rPr>
              <a:t>Информация может быть двух видов: </a:t>
            </a:r>
            <a:r>
              <a:rPr lang="ru-RU" sz="1200" b="0" i="1" u="none" dirty="0">
                <a:solidFill>
                  <a:srgbClr val="000000"/>
                </a:solidFill>
                <a:latin typeface="Arial"/>
                <a:ea typeface="Arial"/>
                <a:cs typeface="Arial"/>
              </a:rPr>
              <a:t>дискретная </a:t>
            </a:r>
            <a:r>
              <a:rPr lang="ru-RU" sz="1200" b="0" i="0" u="none" dirty="0">
                <a:solidFill>
                  <a:srgbClr val="000000"/>
                </a:solidFill>
                <a:latin typeface="Arial"/>
                <a:ea typeface="Arial"/>
                <a:cs typeface="Arial"/>
              </a:rPr>
              <a:t>информация и </a:t>
            </a:r>
            <a:r>
              <a:rPr lang="ru-RU" sz="1200" b="0" i="1" u="none" dirty="0">
                <a:solidFill>
                  <a:srgbClr val="000000"/>
                </a:solidFill>
                <a:latin typeface="Arial"/>
                <a:ea typeface="Arial"/>
                <a:cs typeface="Arial"/>
              </a:rPr>
              <a:t>непрерывная (аналоговая). </a:t>
            </a:r>
          </a:p>
          <a:p>
            <a:pPr>
              <a:defRPr/>
            </a:pPr>
            <a:r>
              <a:rPr lang="ru-RU" sz="1200" b="0" i="0" u="none" dirty="0">
                <a:solidFill>
                  <a:srgbClr val="000000"/>
                </a:solidFill>
                <a:latin typeface="Arial"/>
                <a:ea typeface="Arial"/>
                <a:cs typeface="Arial"/>
              </a:rPr>
              <a:t>Дискретная информация характеризуется последовательными точными значениями некоторой величины, а непрерывная - непрерывным процессом изменения некоторой величины.</a:t>
            </a:r>
          </a:p>
          <a:p>
            <a:pPr>
              <a:defRPr/>
            </a:pPr>
            <a:endParaRPr lang="ru-RU" sz="1200" b="0" i="0" u="none" dirty="0">
              <a:solidFill>
                <a:srgbClr val="000000"/>
              </a:solidFill>
              <a:latin typeface="Arial"/>
              <a:ea typeface="Arial"/>
              <a:cs typeface="Arial"/>
            </a:endParaRPr>
          </a:p>
          <a:p>
            <a:pPr>
              <a:defRPr/>
            </a:pPr>
            <a:r>
              <a:rPr lang="ru-RU" sz="1200" b="0" i="0" u="none" dirty="0">
                <a:solidFill>
                  <a:srgbClr val="000000"/>
                </a:solidFill>
                <a:latin typeface="Arial"/>
                <a:ea typeface="Arial"/>
                <a:cs typeface="Arial"/>
              </a:rPr>
              <a:t>При переводе непрерывной информации в дискретную важна </a:t>
            </a:r>
            <a:r>
              <a:rPr lang="ru-RU" sz="1200" b="0" i="1" u="none" dirty="0">
                <a:solidFill>
                  <a:srgbClr val="000000"/>
                </a:solidFill>
                <a:latin typeface="Arial"/>
                <a:ea typeface="Arial"/>
                <a:cs typeface="Arial"/>
              </a:rPr>
              <a:t>частота дискретизации </a:t>
            </a:r>
            <a:r>
              <a:rPr lang="ru-RU" sz="1200" b="0" i="0" u="none" dirty="0">
                <a:solidFill>
                  <a:srgbClr val="000000"/>
                </a:solidFill>
                <a:latin typeface="Segoe UI"/>
                <a:ea typeface="Segoe UI"/>
                <a:cs typeface="Segoe UI"/>
              </a:rPr>
              <a:t>ν</a:t>
            </a:r>
            <a:r>
              <a:rPr lang="ru-RU" sz="1200" b="0" i="0" u="none" dirty="0">
                <a:solidFill>
                  <a:srgbClr val="000000"/>
                </a:solidFill>
                <a:latin typeface="Arial"/>
                <a:ea typeface="Arial"/>
                <a:cs typeface="Arial"/>
              </a:rPr>
              <a:t>, определяющая период (Т=1/</a:t>
            </a:r>
            <a:r>
              <a:rPr lang="ru-RU" sz="1200" b="0" i="0" u="none" dirty="0">
                <a:solidFill>
                  <a:srgbClr val="000000"/>
                </a:solidFill>
                <a:latin typeface="Segoe UI"/>
                <a:ea typeface="Segoe UI"/>
                <a:cs typeface="Segoe UI"/>
              </a:rPr>
              <a:t>ν</a:t>
            </a:r>
            <a:r>
              <a:rPr lang="ru-RU" sz="1200" b="0" i="0" u="none" dirty="0">
                <a:solidFill>
                  <a:srgbClr val="000000"/>
                </a:solidFill>
                <a:latin typeface="Arial"/>
                <a:ea typeface="Arial"/>
                <a:cs typeface="Arial"/>
              </a:rPr>
              <a:t>). </a:t>
            </a:r>
            <a:r>
              <a:rPr lang="ru-RU" sz="1200" b="0" i="0" u="none" dirty="0">
                <a:solidFill>
                  <a:srgbClr val="000000"/>
                </a:solidFill>
                <a:latin typeface="Segoe UI"/>
                <a:ea typeface="Segoe UI"/>
                <a:cs typeface="Segoe UI"/>
              </a:rPr>
              <a:t>Значимость баланса ν.</a:t>
            </a:r>
          </a:p>
        </p:txBody>
      </p:sp>
      <p:sp>
        <p:nvSpPr>
          <p:cNvPr id="4" name="Номер слайда 3"/>
          <p:cNvSpPr>
            <a:spLocks noGrp="1"/>
          </p:cNvSpPr>
          <p:nvPr>
            <p:ph type="sldNum" sz="quarter" idx="5"/>
          </p:nvPr>
        </p:nvSpPr>
        <p:spPr/>
        <p:txBody>
          <a:bodyPr/>
          <a:lstStyle/>
          <a:p>
            <a:fld id="{DF4ECBE7-4487-4615-A10C-5FECAADA1E8C}" type="slidenum">
              <a:rPr lang="ru-RU" smtClean="0"/>
              <a:t>89</a:t>
            </a:fld>
            <a:endParaRPr lang="ru-RU"/>
          </a:p>
        </p:txBody>
      </p:sp>
    </p:spTree>
    <p:extLst>
      <p:ext uri="{BB962C8B-B14F-4D97-AF65-F5344CB8AC3E}">
        <p14:creationId xmlns:p14="http://schemas.microsoft.com/office/powerpoint/2010/main" val="347038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Тема технологий визуализации больших данных будет посвящена популярным методам визуализации данных, аналитики и </a:t>
            </a:r>
            <a:r>
              <a:rPr lang="en-US" dirty="0"/>
              <a:t>BI</a:t>
            </a:r>
            <a:r>
              <a:rPr lang="ru-RU" dirty="0"/>
              <a:t>-системам</a:t>
            </a:r>
          </a:p>
        </p:txBody>
      </p:sp>
      <p:sp>
        <p:nvSpPr>
          <p:cNvPr id="4" name="Номер слайда 3"/>
          <p:cNvSpPr>
            <a:spLocks noGrp="1"/>
          </p:cNvSpPr>
          <p:nvPr>
            <p:ph type="sldNum" sz="quarter" idx="5"/>
          </p:nvPr>
        </p:nvSpPr>
        <p:spPr/>
        <p:txBody>
          <a:bodyPr/>
          <a:lstStyle/>
          <a:p>
            <a:fld id="{DF4ECBE7-4487-4615-A10C-5FECAADA1E8C}" type="slidenum">
              <a:rPr lang="ru-RU" smtClean="0"/>
              <a:t>9</a:t>
            </a:fld>
            <a:endParaRPr lang="ru-RU"/>
          </a:p>
        </p:txBody>
      </p:sp>
    </p:spTree>
    <p:extLst>
      <p:ext uri="{BB962C8B-B14F-4D97-AF65-F5344CB8AC3E}">
        <p14:creationId xmlns:p14="http://schemas.microsoft.com/office/powerpoint/2010/main" val="26744867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b="0" strike="noStrike" spc="0" dirty="0">
                <a:solidFill>
                  <a:srgbClr val="000000"/>
                </a:solidFill>
                <a:latin typeface="Segoe UI"/>
                <a:ea typeface="Segoe UI"/>
                <a:cs typeface="Segoe UI"/>
              </a:rPr>
              <a:t>В современных пользовательских и серверных вычислительных устройствах общего назначения информация, хранимая на носителях и данные использующиеся в памяти представлены в виде набора дискретных состояний - битов</a:t>
            </a:r>
          </a:p>
          <a:p>
            <a:pPr>
              <a:defRPr/>
            </a:pPr>
            <a:endParaRPr lang="ru-RU" sz="1200" b="0" i="0" u="none"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90</a:t>
            </a:fld>
            <a:endParaRPr lang="ru-RU"/>
          </a:p>
        </p:txBody>
      </p:sp>
    </p:spTree>
    <p:extLst>
      <p:ext uri="{BB962C8B-B14F-4D97-AF65-F5344CB8AC3E}">
        <p14:creationId xmlns:p14="http://schemas.microsoft.com/office/powerpoint/2010/main" val="29005598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b="1" strike="noStrike" spc="0" dirty="0">
                <a:solidFill>
                  <a:srgbClr val="000000"/>
                </a:solidFill>
                <a:latin typeface="Segoe UI"/>
                <a:ea typeface="Segoe UI"/>
                <a:cs typeface="Segoe UI"/>
              </a:rPr>
              <a:t>Бит – </a:t>
            </a:r>
            <a:r>
              <a:rPr lang="ru-RU" sz="1200" b="0" strike="noStrike" spc="0" dirty="0">
                <a:solidFill>
                  <a:srgbClr val="000000"/>
                </a:solidFill>
                <a:latin typeface="Segoe UI"/>
                <a:ea typeface="Segoe UI"/>
                <a:cs typeface="Segoe UI"/>
              </a:rPr>
              <a:t>единица измерения количества информации, использующаяся в компьютерных системах (сигнал)</a:t>
            </a:r>
          </a:p>
          <a:p>
            <a:pPr marL="0" marR="0" lvl="0" indent="0" algn="l" defTabSz="914377" rtl="0" eaLnBrk="1" fontAlgn="auto" latinLnBrk="0" hangingPunct="1">
              <a:lnSpc>
                <a:spcPct val="100000"/>
              </a:lnSpc>
              <a:spcBef>
                <a:spcPts val="0"/>
              </a:spcBef>
              <a:spcAft>
                <a:spcPts val="0"/>
              </a:spcAft>
              <a:buClrTx/>
              <a:buSzTx/>
              <a:buFontTx/>
              <a:buNone/>
              <a:tabLst/>
              <a:defRPr/>
            </a:pPr>
            <a:r>
              <a:rPr lang="ru-RU" sz="1200" b="0" strike="noStrike" spc="0" dirty="0">
                <a:solidFill>
                  <a:srgbClr val="000000"/>
                </a:solidFill>
                <a:latin typeface="Segoe UI"/>
                <a:ea typeface="Segoe UI"/>
                <a:cs typeface="Segoe UI"/>
              </a:rPr>
              <a:t>Физически Бит представляет собой перепад напряжения.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sz="1200" b="0" strike="noStrike" spc="0" dirty="0">
                <a:solidFill>
                  <a:srgbClr val="000000"/>
                </a:solidFill>
                <a:latin typeface="Segoe UI"/>
                <a:ea typeface="Segoe UI"/>
                <a:cs typeface="Segoe UI"/>
              </a:rPr>
              <a:t>положительная фиксация напряжения на временной шкале отвечает единице, а перепад в отрицательную сторону отвечает нулю.</a:t>
            </a:r>
          </a:p>
          <a:p>
            <a:pPr>
              <a:defRPr/>
            </a:pPr>
            <a:endParaRPr lang="ru-RU" sz="1200" b="0" i="0" u="none" dirty="0">
              <a:solidFill>
                <a:srgbClr val="000000"/>
              </a:solidFill>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91</a:t>
            </a:fld>
            <a:endParaRPr lang="ru-RU"/>
          </a:p>
        </p:txBody>
      </p:sp>
    </p:spTree>
    <p:extLst>
      <p:ext uri="{BB962C8B-B14F-4D97-AF65-F5344CB8AC3E}">
        <p14:creationId xmlns:p14="http://schemas.microsoft.com/office/powerpoint/2010/main" val="41596395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spcBef>
                <a:spcPts val="1414"/>
              </a:spcBef>
              <a:defRPr/>
            </a:pPr>
            <a:r>
              <a:rPr lang="ru-RU" sz="1200" b="1" strike="noStrike" spc="0" dirty="0">
                <a:solidFill>
                  <a:srgbClr val="000000"/>
                </a:solidFill>
                <a:latin typeface="Segoe UI"/>
                <a:ea typeface="Segoe UI"/>
                <a:cs typeface="Segoe UI"/>
              </a:rPr>
              <a:t>Байт –</a:t>
            </a:r>
            <a:r>
              <a:rPr lang="ru-RU" sz="1200" b="0" strike="noStrike" spc="0" dirty="0">
                <a:solidFill>
                  <a:srgbClr val="000000"/>
                </a:solidFill>
                <a:latin typeface="Segoe UI"/>
                <a:ea typeface="Segoe UI"/>
                <a:cs typeface="Segoe UI"/>
              </a:rPr>
              <a:t> набор из 8-ми битов, представляющих собой удобный вид представления информации в вычислительных устройствах</a:t>
            </a:r>
          </a:p>
        </p:txBody>
      </p:sp>
      <p:sp>
        <p:nvSpPr>
          <p:cNvPr id="4" name="Номер слайда 3"/>
          <p:cNvSpPr>
            <a:spLocks noGrp="1"/>
          </p:cNvSpPr>
          <p:nvPr>
            <p:ph type="sldNum" sz="quarter" idx="5"/>
          </p:nvPr>
        </p:nvSpPr>
        <p:spPr/>
        <p:txBody>
          <a:bodyPr/>
          <a:lstStyle/>
          <a:p>
            <a:fld id="{DF4ECBE7-4487-4615-A10C-5FECAADA1E8C}" type="slidenum">
              <a:rPr lang="ru-RU" smtClean="0"/>
              <a:t>92</a:t>
            </a:fld>
            <a:endParaRPr lang="ru-RU"/>
          </a:p>
        </p:txBody>
      </p:sp>
    </p:spTree>
    <p:extLst>
      <p:ext uri="{BB962C8B-B14F-4D97-AF65-F5344CB8AC3E}">
        <p14:creationId xmlns:p14="http://schemas.microsoft.com/office/powerpoint/2010/main" val="41781738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1" dirty="0">
                <a:latin typeface="Segoe UI"/>
                <a:ea typeface="Segoe UI"/>
                <a:cs typeface="Segoe UI"/>
              </a:rPr>
              <a:t>Машинное слово – </a:t>
            </a:r>
            <a:r>
              <a:rPr lang="ru-RU" sz="1200" b="0" dirty="0">
                <a:latin typeface="Segoe UI"/>
                <a:ea typeface="Segoe UI"/>
                <a:cs typeface="Segoe UI"/>
              </a:rPr>
              <a:t>последовательность битов, рассматриваемых аппаратной частью вычислительного устройства как единое целое.</a:t>
            </a:r>
          </a:p>
          <a:p>
            <a:pPr>
              <a:defRPr/>
            </a:pPr>
            <a:r>
              <a:rPr lang="ru-RU" sz="1200" b="0" dirty="0">
                <a:latin typeface="Segoe UI"/>
                <a:ea typeface="Segoe UI"/>
                <a:cs typeface="Segoe UI"/>
              </a:rPr>
              <a:t>Машинными словами процессор кодирует выполняемые инструкции и поля данных в памяти над которыми необходимо совершить эти инструкции.</a:t>
            </a:r>
          </a:p>
          <a:p>
            <a:pPr>
              <a:defRPr/>
            </a:pPr>
            <a:r>
              <a:rPr lang="ru-RU" sz="1200" b="0" dirty="0">
                <a:latin typeface="Segoe UI"/>
                <a:ea typeface="Segoe UI"/>
                <a:cs typeface="Segoe UI"/>
              </a:rPr>
              <a:t>Разрядность процессора напрямую говорит о ширине машинного слова, которым оперирует вычислительное устройство.</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93</a:t>
            </a:fld>
            <a:endParaRPr lang="ru-RU"/>
          </a:p>
        </p:txBody>
      </p:sp>
    </p:spTree>
    <p:extLst>
      <p:ext uri="{BB962C8B-B14F-4D97-AF65-F5344CB8AC3E}">
        <p14:creationId xmlns:p14="http://schemas.microsoft.com/office/powerpoint/2010/main" val="13117330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dirty="0"/>
              <a:t>В качестве примера приведем таблицу с информацией о возможных диапазонах принимаемых значений для различных вариаций целых чисел в компьютерной арифметике</a:t>
            </a: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94</a:t>
            </a:fld>
            <a:endParaRPr lang="ru-RU"/>
          </a:p>
        </p:txBody>
      </p:sp>
    </p:spTree>
    <p:extLst>
      <p:ext uri="{BB962C8B-B14F-4D97-AF65-F5344CB8AC3E}">
        <p14:creationId xmlns:p14="http://schemas.microsoft.com/office/powerpoint/2010/main" val="3587726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b="1" dirty="0">
                <a:latin typeface="Segoe UI"/>
                <a:ea typeface="Segoe UI"/>
                <a:cs typeface="Segoe UI"/>
              </a:rPr>
              <a:t>Пример</a:t>
            </a:r>
            <a:r>
              <a:rPr lang="ru-RU" sz="1200" dirty="0">
                <a:latin typeface="Segoe UI"/>
                <a:ea typeface="Segoe UI"/>
                <a:cs typeface="Segoe UI"/>
              </a:rPr>
              <a:t>. Примитивные типы данных в языке программирования С++</a:t>
            </a:r>
          </a:p>
          <a:p>
            <a:pPr marL="0" marR="0" lvl="0" indent="0" algn="l" defTabSz="914377" rtl="0" eaLnBrk="1" fontAlgn="auto" latinLnBrk="0" hangingPunct="1">
              <a:lnSpc>
                <a:spcPct val="100000"/>
              </a:lnSpc>
              <a:spcBef>
                <a:spcPts val="0"/>
              </a:spcBef>
              <a:spcAft>
                <a:spcPts val="0"/>
              </a:spcAft>
              <a:buClrTx/>
              <a:buSzTx/>
              <a:buFontTx/>
              <a:buNone/>
              <a:tabLst/>
              <a:defRPr/>
            </a:pPr>
            <a:r>
              <a:rPr lang="ru-RU" sz="1200" dirty="0">
                <a:latin typeface="Segoe UI"/>
                <a:ea typeface="Segoe UI"/>
                <a:cs typeface="Segoe UI"/>
              </a:rPr>
              <a:t>В данной таблице явно указаны различные варианты представления целых чисел в памяти компьютера в соответствии со стандартами языка программирования </a:t>
            </a:r>
            <a:r>
              <a:rPr lang="en-US" sz="1200" dirty="0">
                <a:latin typeface="Segoe UI"/>
                <a:ea typeface="Segoe UI"/>
                <a:cs typeface="Segoe UI"/>
              </a:rPr>
              <a:t>C++</a:t>
            </a:r>
            <a:r>
              <a:rPr lang="ru-RU" sz="1200" dirty="0">
                <a:latin typeface="Segoe UI"/>
                <a:ea typeface="Segoe UI"/>
                <a:cs typeface="Segoe UI"/>
              </a:rPr>
              <a:t> .</a:t>
            </a:r>
          </a:p>
          <a:p>
            <a:pPr marL="0" marR="0" lvl="0" indent="0" algn="l" defTabSz="914377" rtl="0" eaLnBrk="1" fontAlgn="auto" latinLnBrk="0" hangingPunct="1">
              <a:lnSpc>
                <a:spcPct val="100000"/>
              </a:lnSpc>
              <a:spcBef>
                <a:spcPts val="0"/>
              </a:spcBef>
              <a:spcAft>
                <a:spcPts val="0"/>
              </a:spcAft>
              <a:buClrTx/>
              <a:buSzTx/>
              <a:buFontTx/>
              <a:buNone/>
              <a:tabLst/>
              <a:defRPr/>
            </a:pPr>
            <a:r>
              <a:rPr lang="ru-RU" sz="1200" dirty="0">
                <a:latin typeface="Segoe UI"/>
                <a:ea typeface="Segoe UI"/>
                <a:cs typeface="Segoe UI"/>
              </a:rPr>
              <a:t>В инженерной практике данная классификация стала уже классической, в результате чего все современные системы обработки данных базируются на данной типизации</a:t>
            </a:r>
          </a:p>
          <a:p>
            <a:pPr marL="0" marR="0" lvl="0" indent="0" algn="l" defTabSz="914377" rtl="0" eaLnBrk="1" fontAlgn="auto" latinLnBrk="0" hangingPunct="1">
              <a:lnSpc>
                <a:spcPct val="100000"/>
              </a:lnSpc>
              <a:spcBef>
                <a:spcPts val="0"/>
              </a:spcBef>
              <a:spcAft>
                <a:spcPts val="0"/>
              </a:spcAft>
              <a:buClrTx/>
              <a:buSzTx/>
              <a:buFontTx/>
              <a:buNone/>
              <a:tabLst/>
              <a:defRPr/>
            </a:pPr>
            <a:endParaRPr lang="ru-RU" sz="1200" dirty="0">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95</a:t>
            </a:fld>
            <a:endParaRPr lang="ru-RU"/>
          </a:p>
        </p:txBody>
      </p:sp>
    </p:spTree>
    <p:extLst>
      <p:ext uri="{BB962C8B-B14F-4D97-AF65-F5344CB8AC3E}">
        <p14:creationId xmlns:p14="http://schemas.microsoft.com/office/powerpoint/2010/main" val="14501248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1" i="0" u="none" strike="noStrike" cap="none" spc="0" dirty="0">
                <a:solidFill>
                  <a:srgbClr val="000000"/>
                </a:solidFill>
                <a:latin typeface="Segoe UI"/>
                <a:ea typeface="Segoe UI"/>
                <a:cs typeface="Segoe UI"/>
              </a:rPr>
              <a:t>Кодовые таблицы символов призваны для того, чтобы возможно было в формате битов декодировать написанные текстовые данные в файле в читаемом виде, среди кодировок как ранее встречавшихся, так и современных выделяем:</a:t>
            </a:r>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96</a:t>
            </a:fld>
            <a:endParaRPr lang="ru-RU"/>
          </a:p>
        </p:txBody>
      </p:sp>
    </p:spTree>
    <p:extLst>
      <p:ext uri="{BB962C8B-B14F-4D97-AF65-F5344CB8AC3E}">
        <p14:creationId xmlns:p14="http://schemas.microsoft.com/office/powerpoint/2010/main" val="20298259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1" i="0" u="none" strike="noStrike" cap="none" spc="0" dirty="0">
                <a:solidFill>
                  <a:srgbClr val="000000"/>
                </a:solidFill>
                <a:latin typeface="Segoe UI"/>
                <a:ea typeface="Segoe UI"/>
                <a:cs typeface="Segoe UI"/>
              </a:rPr>
              <a:t>ASCII7 </a:t>
            </a:r>
            <a:r>
              <a:rPr lang="ru-RU" sz="1200" b="0" i="0" u="none" strike="noStrike" cap="none" spc="0" dirty="0">
                <a:solidFill>
                  <a:srgbClr val="000000"/>
                </a:solidFill>
                <a:latin typeface="Segoe UI"/>
                <a:ea typeface="Segoe UI"/>
                <a:cs typeface="Segoe UI"/>
              </a:rPr>
              <a:t>— первая кодировка, пригодная для работы с текстом. Помимо маленьких букв английского алфавита и служебных символов, содержит большие буквы английского языка, цифры, знаки препинания и другие символы. </a:t>
            </a:r>
            <a:r>
              <a:rPr lang="ru-RU" sz="1200" b="1" i="0" u="none" strike="noStrike" cap="none" spc="0" dirty="0">
                <a:solidFill>
                  <a:srgbClr val="000000"/>
                </a:solidFill>
                <a:latin typeface="Segoe UI"/>
                <a:ea typeface="Segoe UI"/>
                <a:cs typeface="Segoe UI"/>
              </a:rPr>
              <a:t>(7 бит)</a:t>
            </a:r>
            <a:endParaRPr lang="ru-RU" sz="1200" dirty="0">
              <a:latin typeface="Segoe UI"/>
              <a:ea typeface="Segoe UI"/>
              <a:cs typeface="Segoe UI"/>
            </a:endParaRPr>
          </a:p>
        </p:txBody>
      </p:sp>
      <p:sp>
        <p:nvSpPr>
          <p:cNvPr id="4" name="Номер слайда 3"/>
          <p:cNvSpPr>
            <a:spLocks noGrp="1"/>
          </p:cNvSpPr>
          <p:nvPr>
            <p:ph type="sldNum" sz="quarter" idx="5"/>
          </p:nvPr>
        </p:nvSpPr>
        <p:spPr/>
        <p:txBody>
          <a:bodyPr/>
          <a:lstStyle/>
          <a:p>
            <a:fld id="{DF4ECBE7-4487-4615-A10C-5FECAADA1E8C}" type="slidenum">
              <a:rPr lang="ru-RU" smtClean="0"/>
              <a:t>97</a:t>
            </a:fld>
            <a:endParaRPr lang="ru-RU"/>
          </a:p>
        </p:txBody>
      </p:sp>
    </p:spTree>
    <p:extLst>
      <p:ext uri="{BB962C8B-B14F-4D97-AF65-F5344CB8AC3E}">
        <p14:creationId xmlns:p14="http://schemas.microsoft.com/office/powerpoint/2010/main" val="1824918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1" i="0" u="none" strike="noStrike" cap="none" spc="0" dirty="0">
                <a:solidFill>
                  <a:srgbClr val="000000"/>
                </a:solidFill>
                <a:latin typeface="Segoe UI"/>
                <a:ea typeface="Segoe UI"/>
                <a:cs typeface="Segoe UI"/>
              </a:rPr>
              <a:t>ASCII</a:t>
            </a:r>
            <a:r>
              <a:rPr lang="ru-RU" sz="1200" b="0" i="0" u="none" strike="noStrike" cap="none" spc="0" dirty="0">
                <a:solidFill>
                  <a:srgbClr val="000000"/>
                </a:solidFill>
                <a:latin typeface="Segoe UI"/>
                <a:ea typeface="Segoe UI"/>
                <a:cs typeface="Segoe UI"/>
              </a:rPr>
              <a:t> — первая кодировка, в которой стало возможно использовать символы национальных алфавитов. </a:t>
            </a:r>
            <a:r>
              <a:rPr lang="ru-RU" sz="1200" b="1" i="0" u="none" strike="noStrike" cap="none" spc="0" dirty="0">
                <a:solidFill>
                  <a:srgbClr val="000000"/>
                </a:solidFill>
                <a:latin typeface="Segoe UI"/>
                <a:ea typeface="Segoe UI"/>
                <a:cs typeface="Segoe UI"/>
              </a:rPr>
              <a:t>(8 бит)</a:t>
            </a:r>
            <a:endParaRPr lang="ru-RU" sz="1200" b="0" i="0" u="none" strike="noStrike" cap="none" spc="0" dirty="0">
              <a:solidFill>
                <a:srgbClr val="000000"/>
              </a:solidFill>
              <a:latin typeface="Segoe UI"/>
              <a:ea typeface="Segoe UI"/>
              <a:cs typeface="Segoe UI"/>
            </a:endParaRP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98</a:t>
            </a:fld>
            <a:endParaRPr lang="ru-RU"/>
          </a:p>
        </p:txBody>
      </p:sp>
    </p:spTree>
    <p:extLst>
      <p:ext uri="{BB962C8B-B14F-4D97-AF65-F5344CB8AC3E}">
        <p14:creationId xmlns:p14="http://schemas.microsoft.com/office/powerpoint/2010/main" val="41587950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defRPr/>
            </a:pPr>
            <a:r>
              <a:rPr lang="ru-RU" sz="1200" b="1" i="0" u="none" strike="noStrike" cap="none" spc="0" dirty="0">
                <a:solidFill>
                  <a:srgbClr val="000000"/>
                </a:solidFill>
                <a:latin typeface="Segoe UI"/>
                <a:ea typeface="Segoe UI"/>
                <a:cs typeface="Segoe UI"/>
              </a:rPr>
              <a:t>КОИ8-R</a:t>
            </a:r>
            <a:r>
              <a:rPr lang="ru-RU" sz="1200" b="0" i="0" u="none" strike="noStrike" cap="none" spc="0" dirty="0">
                <a:solidFill>
                  <a:srgbClr val="000000"/>
                </a:solidFill>
                <a:latin typeface="Segoe UI"/>
                <a:ea typeface="Segoe UI"/>
                <a:cs typeface="Segoe UI"/>
              </a:rPr>
              <a:t> — первая русская кодировка. Символы кириллицы расположены не в алфавитном порядке. </a:t>
            </a:r>
            <a:r>
              <a:rPr lang="ru-RU" sz="1200" b="1" i="0" u="none" strike="noStrike" cap="none" spc="0" dirty="0">
                <a:solidFill>
                  <a:srgbClr val="000000"/>
                </a:solidFill>
                <a:latin typeface="Segoe UI"/>
                <a:ea typeface="Segoe UI"/>
                <a:cs typeface="Segoe UI"/>
              </a:rPr>
              <a:t>(8 бит)</a:t>
            </a:r>
            <a:endParaRPr lang="ru-RU" sz="1200" b="0" i="0" u="none" strike="noStrike" cap="none" spc="0" dirty="0">
              <a:solidFill>
                <a:srgbClr val="000000"/>
              </a:solidFill>
              <a:latin typeface="Segoe UI"/>
              <a:ea typeface="Segoe UI"/>
              <a:cs typeface="Segoe UI"/>
            </a:endParaRPr>
          </a:p>
          <a:p>
            <a:endParaRPr lang="ru-RU" dirty="0"/>
          </a:p>
        </p:txBody>
      </p:sp>
      <p:sp>
        <p:nvSpPr>
          <p:cNvPr id="4" name="Номер слайда 3"/>
          <p:cNvSpPr>
            <a:spLocks noGrp="1"/>
          </p:cNvSpPr>
          <p:nvPr>
            <p:ph type="sldNum" sz="quarter" idx="5"/>
          </p:nvPr>
        </p:nvSpPr>
        <p:spPr/>
        <p:txBody>
          <a:bodyPr/>
          <a:lstStyle/>
          <a:p>
            <a:fld id="{DF4ECBE7-4487-4615-A10C-5FECAADA1E8C}" type="slidenum">
              <a:rPr lang="ru-RU" smtClean="0"/>
              <a:t>99</a:t>
            </a:fld>
            <a:endParaRPr lang="ru-RU"/>
          </a:p>
        </p:txBody>
      </p:sp>
    </p:spTree>
    <p:extLst>
      <p:ext uri="{BB962C8B-B14F-4D97-AF65-F5344CB8AC3E}">
        <p14:creationId xmlns:p14="http://schemas.microsoft.com/office/powerpoint/2010/main" val="3440816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лектор слева">
    <p:bg>
      <p:bgRef idx="1001">
        <a:schemeClr val="bg1"/>
      </p:bgRef>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A1E5457D-1A65-4814-B82B-2C09539FDD7D}"/>
              </a:ext>
            </a:extLst>
          </p:cNvPr>
          <p:cNvSpPr>
            <a:spLocks noGrp="1"/>
          </p:cNvSpPr>
          <p:nvPr>
            <p:ph type="body" sz="quarter" idx="10" hasCustomPrompt="1"/>
          </p:nvPr>
        </p:nvSpPr>
        <p:spPr>
          <a:xfrm>
            <a:off x="862445" y="212652"/>
            <a:ext cx="11216177" cy="2472070"/>
          </a:xfrm>
          <a:prstGeom prst="rect">
            <a:avLst/>
          </a:prstGeom>
        </p:spPr>
        <p:txBody>
          <a:bodyPr/>
          <a:lstStyle>
            <a:lvl1pPr marL="0" indent="0" algn="ctr">
              <a:buNone/>
              <a:defRPr sz="5400" b="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defRPr>
            </a:lvl1pPr>
          </a:lstStyle>
          <a:p>
            <a:pPr lvl="0"/>
            <a:r>
              <a:rPr lang="ru-RU" dirty="0"/>
              <a:t>Название дисциплины</a:t>
            </a:r>
          </a:p>
        </p:txBody>
      </p:sp>
      <p:sp>
        <p:nvSpPr>
          <p:cNvPr id="6" name="Текст 4">
            <a:extLst>
              <a:ext uri="{FF2B5EF4-FFF2-40B4-BE49-F238E27FC236}">
                <a16:creationId xmlns:a16="http://schemas.microsoft.com/office/drawing/2014/main" id="{243EB0EA-B14F-4F7C-A662-195D09977AC2}"/>
              </a:ext>
            </a:extLst>
          </p:cNvPr>
          <p:cNvSpPr>
            <a:spLocks noGrp="1"/>
          </p:cNvSpPr>
          <p:nvPr>
            <p:ph type="body" sz="quarter" idx="11" hasCustomPrompt="1"/>
          </p:nvPr>
        </p:nvSpPr>
        <p:spPr>
          <a:xfrm>
            <a:off x="862445" y="4984955"/>
            <a:ext cx="11216177" cy="585958"/>
          </a:xfrm>
          <a:prstGeom prst="rect">
            <a:avLst/>
          </a:prstGeom>
        </p:spPr>
        <p:txBody>
          <a:bodyPr/>
          <a:lstStyle>
            <a:lvl1pPr marL="0" indent="0" algn="r">
              <a:buNone/>
              <a:defRPr sz="3200" b="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defRPr>
            </a:lvl1pPr>
          </a:lstStyle>
          <a:p>
            <a:pPr lvl="0"/>
            <a:r>
              <a:rPr lang="ru-RU" dirty="0"/>
              <a:t>ФИО лектора</a:t>
            </a:r>
          </a:p>
        </p:txBody>
      </p:sp>
      <p:sp>
        <p:nvSpPr>
          <p:cNvPr id="8" name="Текст 4">
            <a:extLst>
              <a:ext uri="{FF2B5EF4-FFF2-40B4-BE49-F238E27FC236}">
                <a16:creationId xmlns:a16="http://schemas.microsoft.com/office/drawing/2014/main" id="{6657CA8C-522E-4429-B65F-6D6FE560E4B1}"/>
              </a:ext>
            </a:extLst>
          </p:cNvPr>
          <p:cNvSpPr>
            <a:spLocks noGrp="1"/>
          </p:cNvSpPr>
          <p:nvPr>
            <p:ph type="body" sz="quarter" idx="13" hasCustomPrompt="1"/>
          </p:nvPr>
        </p:nvSpPr>
        <p:spPr>
          <a:xfrm>
            <a:off x="862445" y="6160322"/>
            <a:ext cx="11216177" cy="513908"/>
          </a:xfrm>
          <a:prstGeom prst="rect">
            <a:avLst/>
          </a:prstGeom>
        </p:spPr>
        <p:txBody>
          <a:bodyPr/>
          <a:lstStyle>
            <a:lvl1pPr marL="0" indent="0" algn="r">
              <a:buNone/>
              <a:defRPr sz="1400" b="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defRPr>
            </a:lvl1pPr>
          </a:lstStyle>
          <a:p>
            <a:pPr lvl="0"/>
            <a:r>
              <a:rPr lang="ru-RU" dirty="0"/>
              <a:t>Контактный </a:t>
            </a:r>
            <a:r>
              <a:rPr lang="en-US" dirty="0"/>
              <a:t>e-mail</a:t>
            </a:r>
            <a:endParaRPr lang="ru-RU" dirty="0"/>
          </a:p>
        </p:txBody>
      </p:sp>
      <p:sp>
        <p:nvSpPr>
          <p:cNvPr id="9" name="Текст 4">
            <a:extLst>
              <a:ext uri="{FF2B5EF4-FFF2-40B4-BE49-F238E27FC236}">
                <a16:creationId xmlns:a16="http://schemas.microsoft.com/office/drawing/2014/main" id="{7D9F4617-139A-49F3-B340-15C00D7D3994}"/>
              </a:ext>
            </a:extLst>
          </p:cNvPr>
          <p:cNvSpPr>
            <a:spLocks noGrp="1"/>
          </p:cNvSpPr>
          <p:nvPr>
            <p:ph type="body" sz="quarter" idx="14" hasCustomPrompt="1"/>
          </p:nvPr>
        </p:nvSpPr>
        <p:spPr>
          <a:xfrm>
            <a:off x="862445" y="5638343"/>
            <a:ext cx="11216177" cy="513908"/>
          </a:xfrm>
          <a:prstGeom prst="rect">
            <a:avLst/>
          </a:prstGeom>
        </p:spPr>
        <p:txBody>
          <a:bodyPr/>
          <a:lstStyle>
            <a:lvl1pPr marL="0" indent="0" algn="r">
              <a:buNone/>
              <a:defRPr sz="1400" b="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defRPr>
            </a:lvl1pPr>
          </a:lstStyle>
          <a:p>
            <a:pPr lvl="0"/>
            <a:r>
              <a:rPr lang="ru-RU" dirty="0"/>
              <a:t>Звание, должность, место работы</a:t>
            </a:r>
          </a:p>
        </p:txBody>
      </p:sp>
      <p:sp>
        <p:nvSpPr>
          <p:cNvPr id="3" name="Прямоугольник 2"/>
          <p:cNvSpPr/>
          <p:nvPr userDrawn="1"/>
        </p:nvSpPr>
        <p:spPr>
          <a:xfrm>
            <a:off x="9270530" y="5578984"/>
            <a:ext cx="2808092" cy="457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latin typeface="Calibri" panose="020F0502020204030204" pitchFamily="34" charset="0"/>
              <a:cs typeface="Calibri" panose="020F0502020204030204" pitchFamily="34" charset="0"/>
            </a:endParaRPr>
          </a:p>
        </p:txBody>
      </p:sp>
      <p:pic>
        <p:nvPicPr>
          <p:cNvPr id="10" name="Рисунок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90" y="70792"/>
            <a:ext cx="640362" cy="707923"/>
          </a:xfrm>
          <a:prstGeom prst="rect">
            <a:avLst/>
          </a:prstGeom>
        </p:spPr>
      </p:pic>
      <p:pic>
        <p:nvPicPr>
          <p:cNvPr id="11" name="Рисунок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58194" y="6536485"/>
            <a:ext cx="292018" cy="292018"/>
          </a:xfrm>
          <a:prstGeom prst="rect">
            <a:avLst/>
          </a:prstGeom>
        </p:spPr>
      </p:pic>
    </p:spTree>
    <p:extLst>
      <p:ext uri="{BB962C8B-B14F-4D97-AF65-F5344CB8AC3E}">
        <p14:creationId xmlns:p14="http://schemas.microsoft.com/office/powerpoint/2010/main" val="22299394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лектор слева">
    <p:bg>
      <p:bgRef idx="1001">
        <a:schemeClr val="bg1"/>
      </p:bgRef>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A1E5457D-1A65-4814-B82B-2C09539FDD7D}"/>
              </a:ext>
            </a:extLst>
          </p:cNvPr>
          <p:cNvSpPr>
            <a:spLocks noGrp="1"/>
          </p:cNvSpPr>
          <p:nvPr>
            <p:ph type="body" sz="quarter" idx="10" hasCustomPrompt="1"/>
          </p:nvPr>
        </p:nvSpPr>
        <p:spPr>
          <a:xfrm>
            <a:off x="893619" y="212653"/>
            <a:ext cx="11185004" cy="1161898"/>
          </a:xfrm>
          <a:prstGeom prst="rect">
            <a:avLst/>
          </a:prstGeom>
        </p:spPr>
        <p:txBody>
          <a:bodyPr/>
          <a:lstStyle>
            <a:lvl1pPr marL="0" indent="0" algn="ctr">
              <a:buNone/>
              <a:defRPr sz="5400" b="0" cap="none" spc="0">
                <a:ln w="0"/>
                <a:solidFill>
                  <a:schemeClr val="tx1"/>
                </a:solidFill>
                <a:effectLst>
                  <a:outerShdw blurRad="38100" dist="19050" dir="2700000" algn="tl" rotWithShape="0">
                    <a:schemeClr val="dk1">
                      <a:alpha val="40000"/>
                    </a:schemeClr>
                  </a:outerShdw>
                </a:effectLst>
              </a:defRPr>
            </a:lvl1pPr>
          </a:lstStyle>
          <a:p>
            <a:pPr lvl="0"/>
            <a:r>
              <a:rPr lang="ru-RU" dirty="0"/>
              <a:t>Название слайда</a:t>
            </a:r>
          </a:p>
        </p:txBody>
      </p:sp>
      <p:sp>
        <p:nvSpPr>
          <p:cNvPr id="4" name="Текст 3">
            <a:extLst>
              <a:ext uri="{FF2B5EF4-FFF2-40B4-BE49-F238E27FC236}">
                <a16:creationId xmlns:a16="http://schemas.microsoft.com/office/drawing/2014/main" id="{6EAB95B9-19B9-409F-B0C0-80242AEA1C51}"/>
              </a:ext>
            </a:extLst>
          </p:cNvPr>
          <p:cNvSpPr>
            <a:spLocks noGrp="1"/>
          </p:cNvSpPr>
          <p:nvPr>
            <p:ph type="body" sz="quarter" idx="11"/>
          </p:nvPr>
        </p:nvSpPr>
        <p:spPr>
          <a:xfrm>
            <a:off x="893619" y="1830183"/>
            <a:ext cx="11185004" cy="4487862"/>
          </a:xfrm>
          <a:prstGeom prst="rect">
            <a:avLst/>
          </a:prstGeom>
        </p:spPr>
        <p:txBody>
          <a:bodyPr/>
          <a:lstStyle>
            <a:lvl1pPr>
              <a:defRPr sz="3600"/>
            </a:lvl1pPr>
            <a:lvl2pPr>
              <a:defRPr sz="3200"/>
            </a:lvl2pPr>
            <a:lvl3pPr>
              <a:defRPr sz="2400"/>
            </a:lvl3pPr>
            <a:lvl4pPr>
              <a:defRPr sz="2000"/>
            </a:lvl4pPr>
            <a:lvl5pPr>
              <a:defRPr sz="2000"/>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90" y="70792"/>
            <a:ext cx="640362" cy="707923"/>
          </a:xfrm>
          <a:prstGeom prst="rect">
            <a:avLst/>
          </a:prstGeom>
        </p:spPr>
      </p:pic>
      <p:pic>
        <p:nvPicPr>
          <p:cNvPr id="8" name="Рисунок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58194" y="6536485"/>
            <a:ext cx="292018" cy="292018"/>
          </a:xfrm>
          <a:prstGeom prst="rect">
            <a:avLst/>
          </a:prstGeom>
        </p:spPr>
      </p:pic>
    </p:spTree>
    <p:extLst>
      <p:ext uri="{BB962C8B-B14F-4D97-AF65-F5344CB8AC3E}">
        <p14:creationId xmlns:p14="http://schemas.microsoft.com/office/powerpoint/2010/main" val="116970131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лектор слева">
    <p:bg>
      <p:bgRef idx="1001">
        <a:schemeClr val="bg1"/>
      </p:bgRef>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90" y="70792"/>
            <a:ext cx="640362" cy="707923"/>
          </a:xfrm>
          <a:prstGeom prst="rect">
            <a:avLst/>
          </a:prstGeom>
        </p:spPr>
      </p:pic>
      <p:pic>
        <p:nvPicPr>
          <p:cNvPr id="6" name="Рисунок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58194" y="6536485"/>
            <a:ext cx="292018" cy="292018"/>
          </a:xfrm>
          <a:prstGeom prst="rect">
            <a:avLst/>
          </a:prstGeom>
        </p:spPr>
      </p:pic>
    </p:spTree>
    <p:extLst>
      <p:ext uri="{BB962C8B-B14F-4D97-AF65-F5344CB8AC3E}">
        <p14:creationId xmlns:p14="http://schemas.microsoft.com/office/powerpoint/2010/main" val="126639499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лектор в центре">
    <p:bg>
      <p:bgRef idx="1001">
        <a:schemeClr val="bg1"/>
      </p:bgRef>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90" y="70792"/>
            <a:ext cx="640362" cy="707923"/>
          </a:xfrm>
          <a:prstGeom prst="rect">
            <a:avLst/>
          </a:prstGeom>
        </p:spPr>
      </p:pic>
      <p:pic>
        <p:nvPicPr>
          <p:cNvPr id="8" name="Рисунок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58194" y="6536485"/>
            <a:ext cx="292018" cy="292018"/>
          </a:xfrm>
          <a:prstGeom prst="rect">
            <a:avLst/>
          </a:prstGeom>
        </p:spPr>
      </p:pic>
    </p:spTree>
    <p:extLst>
      <p:ext uri="{BB962C8B-B14F-4D97-AF65-F5344CB8AC3E}">
        <p14:creationId xmlns:p14="http://schemas.microsoft.com/office/powerpoint/2010/main" val="10508746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лектор справа">
    <p:bg>
      <p:bgRef idx="1001">
        <a:schemeClr val="bg1"/>
      </p:bgRef>
    </p:bg>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90" y="70792"/>
            <a:ext cx="640362" cy="707923"/>
          </a:xfrm>
          <a:prstGeom prst="rect">
            <a:avLst/>
          </a:prstGeom>
        </p:spPr>
      </p:pic>
      <p:pic>
        <p:nvPicPr>
          <p:cNvPr id="8" name="Рисунок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58194" y="6536485"/>
            <a:ext cx="292018" cy="292018"/>
          </a:xfrm>
          <a:prstGeom prst="rect">
            <a:avLst/>
          </a:prstGeom>
        </p:spPr>
      </p:pic>
    </p:spTree>
    <p:extLst>
      <p:ext uri="{BB962C8B-B14F-4D97-AF65-F5344CB8AC3E}">
        <p14:creationId xmlns:p14="http://schemas.microsoft.com/office/powerpoint/2010/main" val="37005172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без лектор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Рисунок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490" y="70792"/>
            <a:ext cx="640362" cy="707923"/>
          </a:xfrm>
          <a:prstGeom prst="rect">
            <a:avLst/>
          </a:prstGeom>
        </p:spPr>
      </p:pic>
      <p:pic>
        <p:nvPicPr>
          <p:cNvPr id="8" name="Рисунок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858194" y="6536485"/>
            <a:ext cx="292018" cy="292018"/>
          </a:xfrm>
          <a:prstGeom prst="rect">
            <a:avLst/>
          </a:prstGeom>
        </p:spPr>
      </p:pic>
    </p:spTree>
    <p:extLst>
      <p:ext uri="{BB962C8B-B14F-4D97-AF65-F5344CB8AC3E}">
        <p14:creationId xmlns:p14="http://schemas.microsoft.com/office/powerpoint/2010/main" val="3504136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титульный лис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a:prstGeom prst="rect">
            <a:avLst/>
          </a:prstGeom>
        </p:spPr>
        <p:txBody>
          <a:bodyPr lIns="121917" tIns="60958" rIns="121917" bIns="60958"/>
          <a:lstStyle/>
          <a:p>
            <a:r>
              <a:rPr lang="ru-RU"/>
              <a:t>Вставка рисунка</a:t>
            </a:r>
          </a:p>
        </p:txBody>
      </p:sp>
      <p:pic>
        <p:nvPicPr>
          <p:cNvPr id="4" name="Рисунок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90" y="70792"/>
            <a:ext cx="640362" cy="707923"/>
          </a:xfrm>
          <a:prstGeom prst="rect">
            <a:avLst/>
          </a:prstGeom>
        </p:spPr>
      </p:pic>
      <p:pic>
        <p:nvPicPr>
          <p:cNvPr id="9" name="Рисунок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58194" y="6536485"/>
            <a:ext cx="292018" cy="292018"/>
          </a:xfrm>
          <a:prstGeom prst="rect">
            <a:avLst/>
          </a:prstGeom>
        </p:spPr>
      </p:pic>
    </p:spTree>
    <p:extLst>
      <p:ext uri="{BB962C8B-B14F-4D97-AF65-F5344CB8AC3E}">
        <p14:creationId xmlns:p14="http://schemas.microsoft.com/office/powerpoint/2010/main" val="76908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78326"/>
      </p:ext>
    </p:extLst>
  </p:cSld>
  <p:clrMap bg1="lt1" tx1="dk1" bg2="lt2" tx2="dk2" accent1="accent1" accent2="accent2" accent3="accent3" accent4="accent4" accent5="accent5" accent6="accent6" hlink="hlink" folHlink="folHlink"/>
  <p:sldLayoutIdLst>
    <p:sldLayoutId id="2147483698" r:id="rId1"/>
    <p:sldLayoutId id="2147483703" r:id="rId2"/>
    <p:sldLayoutId id="2147483704" r:id="rId3"/>
    <p:sldLayoutId id="2147483699" r:id="rId4"/>
    <p:sldLayoutId id="2147483700" r:id="rId5"/>
    <p:sldLayoutId id="2147483702" r:id="rId6"/>
    <p:sldLayoutId id="2147483697" r:id="rId7"/>
  </p:sldLayoutIdLst>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ru-RU"/>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jpg"/><Relationship Id="rId7" Type="http://schemas.openxmlformats.org/officeDocument/2006/relationships/image" Target="../media/image57.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1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D02A7036-67AC-4B6E-933D-0EBEFC2F148D}"/>
              </a:ext>
            </a:extLst>
          </p:cNvPr>
          <p:cNvSpPr>
            <a:spLocks noGrp="1"/>
          </p:cNvSpPr>
          <p:nvPr>
            <p:ph type="body" sz="quarter" idx="10"/>
          </p:nvPr>
        </p:nvSpPr>
        <p:spPr/>
        <p:txBody>
          <a:bodyPr/>
          <a:lstStyle/>
          <a:p>
            <a:r>
              <a:rPr lang="ru-RU" dirty="0"/>
              <a:t>Большие данные</a:t>
            </a:r>
          </a:p>
        </p:txBody>
      </p:sp>
      <p:sp>
        <p:nvSpPr>
          <p:cNvPr id="4" name="Текст 3">
            <a:extLst>
              <a:ext uri="{FF2B5EF4-FFF2-40B4-BE49-F238E27FC236}">
                <a16:creationId xmlns:a16="http://schemas.microsoft.com/office/drawing/2014/main" id="{4304D1FC-3C2B-40AC-AC46-5ADB2B78FD76}"/>
              </a:ext>
            </a:extLst>
          </p:cNvPr>
          <p:cNvSpPr>
            <a:spLocks noGrp="1"/>
          </p:cNvSpPr>
          <p:nvPr>
            <p:ph type="body" sz="quarter" idx="11"/>
          </p:nvPr>
        </p:nvSpPr>
        <p:spPr/>
        <p:txBody>
          <a:bodyPr/>
          <a:lstStyle/>
          <a:p>
            <a:r>
              <a:rPr lang="ru-RU" dirty="0"/>
              <a:t>ФИО лектора</a:t>
            </a:r>
          </a:p>
        </p:txBody>
      </p:sp>
      <p:sp>
        <p:nvSpPr>
          <p:cNvPr id="5" name="Текст 4">
            <a:extLst>
              <a:ext uri="{FF2B5EF4-FFF2-40B4-BE49-F238E27FC236}">
                <a16:creationId xmlns:a16="http://schemas.microsoft.com/office/drawing/2014/main" id="{85920733-DC10-4100-9E5C-5EBB2D00AEC4}"/>
              </a:ext>
            </a:extLst>
          </p:cNvPr>
          <p:cNvSpPr>
            <a:spLocks noGrp="1"/>
          </p:cNvSpPr>
          <p:nvPr>
            <p:ph type="body" sz="quarter" idx="13"/>
          </p:nvPr>
        </p:nvSpPr>
        <p:spPr/>
        <p:txBody>
          <a:bodyPr/>
          <a:lstStyle/>
          <a:p>
            <a:r>
              <a:rPr lang="ru-RU" dirty="0"/>
              <a:t>Контакты лектора</a:t>
            </a:r>
          </a:p>
        </p:txBody>
      </p:sp>
      <p:sp>
        <p:nvSpPr>
          <p:cNvPr id="6" name="Текст 5">
            <a:extLst>
              <a:ext uri="{FF2B5EF4-FFF2-40B4-BE49-F238E27FC236}">
                <a16:creationId xmlns:a16="http://schemas.microsoft.com/office/drawing/2014/main" id="{936B0D40-C816-44EC-A3D6-5CA90F8CE9F3}"/>
              </a:ext>
            </a:extLst>
          </p:cNvPr>
          <p:cNvSpPr>
            <a:spLocks noGrp="1"/>
          </p:cNvSpPr>
          <p:nvPr>
            <p:ph type="body" sz="quarter" idx="14"/>
          </p:nvPr>
        </p:nvSpPr>
        <p:spPr/>
        <p:txBody>
          <a:bodyPr/>
          <a:lstStyle/>
          <a:p>
            <a:r>
              <a:rPr lang="ru-RU" dirty="0"/>
              <a:t>Должность лектора</a:t>
            </a:r>
          </a:p>
        </p:txBody>
      </p:sp>
    </p:spTree>
    <p:extLst>
      <p:ext uri="{BB962C8B-B14F-4D97-AF65-F5344CB8AC3E}">
        <p14:creationId xmlns:p14="http://schemas.microsoft.com/office/powerpoint/2010/main" val="1391173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A2F3CAA-A3E3-4330-8BC9-5A144B1BE8B9}"/>
              </a:ext>
            </a:extLst>
          </p:cNvPr>
          <p:cNvSpPr>
            <a:spLocks noGrp="1"/>
          </p:cNvSpPr>
          <p:nvPr>
            <p:ph type="body" sz="quarter" idx="10"/>
          </p:nvPr>
        </p:nvSpPr>
        <p:spPr>
          <a:xfrm>
            <a:off x="4908263" y="212653"/>
            <a:ext cx="7170359" cy="854147"/>
          </a:xfrm>
        </p:spPr>
        <p:txBody>
          <a:bodyPr/>
          <a:lstStyle/>
          <a:p>
            <a:r>
              <a:rPr lang="ru-RU" sz="4800" dirty="0"/>
              <a:t>Список тем дисциплины</a:t>
            </a:r>
          </a:p>
        </p:txBody>
      </p:sp>
      <p:sp>
        <p:nvSpPr>
          <p:cNvPr id="3" name="Текст 2">
            <a:extLst>
              <a:ext uri="{FF2B5EF4-FFF2-40B4-BE49-F238E27FC236}">
                <a16:creationId xmlns:a16="http://schemas.microsoft.com/office/drawing/2014/main" id="{827780DF-E603-4F8F-B2DE-7981F13517E0}"/>
              </a:ext>
            </a:extLst>
          </p:cNvPr>
          <p:cNvSpPr>
            <a:spLocks noGrp="1"/>
          </p:cNvSpPr>
          <p:nvPr>
            <p:ph type="body" sz="quarter" idx="11"/>
          </p:nvPr>
        </p:nvSpPr>
        <p:spPr/>
        <p:txBody>
          <a:bodyPr/>
          <a:lstStyle/>
          <a:p>
            <a:pPr marL="305908" indent="-305908">
              <a:lnSpc>
                <a:spcPct val="90000"/>
              </a:lnSpc>
              <a:spcBef>
                <a:spcPts val="1416"/>
              </a:spcBef>
              <a:buFont typeface="Arial" panose="020B0604020202020204" pitchFamily="34" charset="0"/>
              <a:buAutoNum type="arabicPeriod"/>
              <a:defRPr/>
            </a:pPr>
            <a:r>
              <a:rPr lang="ru-RU" sz="2400" dirty="0"/>
              <a:t>Технологии хранения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сбора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структурирования данных</a:t>
            </a:r>
          </a:p>
          <a:p>
            <a:pPr marL="305908" indent="-305908">
              <a:lnSpc>
                <a:spcPct val="90000"/>
              </a:lnSpc>
              <a:spcBef>
                <a:spcPts val="1416"/>
              </a:spcBef>
              <a:buFont typeface="Arial" panose="020B0604020202020204" pitchFamily="34" charset="0"/>
              <a:buAutoNum type="arabicPeriod"/>
              <a:defRPr/>
            </a:pPr>
            <a:r>
              <a:rPr lang="ru-RU" sz="2400" dirty="0"/>
              <a:t>Преобразование и агрегация больших данных</a:t>
            </a:r>
          </a:p>
          <a:p>
            <a:pPr marL="0" indent="0">
              <a:lnSpc>
                <a:spcPct val="90000"/>
              </a:lnSpc>
              <a:spcBef>
                <a:spcPts val="1416"/>
              </a:spcBef>
              <a:buNone/>
              <a:defRPr/>
            </a:pPr>
            <a:r>
              <a:rPr lang="ru-RU" sz="2400" dirty="0"/>
              <a:t>5. Технологии обработки данных: обогащение</a:t>
            </a:r>
          </a:p>
          <a:p>
            <a:pPr marL="0" indent="0">
              <a:lnSpc>
                <a:spcPct val="90000"/>
              </a:lnSpc>
              <a:spcBef>
                <a:spcPts val="1416"/>
              </a:spcBef>
              <a:buNone/>
              <a:defRPr/>
            </a:pPr>
            <a:r>
              <a:rPr lang="ru-RU" sz="2400" dirty="0"/>
              <a:t>6. Технологии аналитики больших данных</a:t>
            </a:r>
          </a:p>
          <a:p>
            <a:pPr marL="0" indent="0">
              <a:lnSpc>
                <a:spcPct val="90000"/>
              </a:lnSpc>
              <a:spcBef>
                <a:spcPts val="1416"/>
              </a:spcBef>
              <a:buNone/>
              <a:defRPr/>
            </a:pPr>
            <a:r>
              <a:rPr lang="ru-RU" sz="2400" dirty="0"/>
              <a:t>7. Технологии визуализации больших данных</a:t>
            </a:r>
          </a:p>
          <a:p>
            <a:pPr marL="0" indent="0">
              <a:lnSpc>
                <a:spcPct val="90000"/>
              </a:lnSpc>
              <a:spcBef>
                <a:spcPts val="1416"/>
              </a:spcBef>
              <a:buNone/>
              <a:defRPr/>
            </a:pPr>
            <a:r>
              <a:rPr lang="ru-RU" sz="2400" dirty="0"/>
              <a:t>8. Технологии обработки больших объемов данных</a:t>
            </a:r>
          </a:p>
          <a:p>
            <a:pPr marL="305908" indent="-305908">
              <a:lnSpc>
                <a:spcPct val="90000"/>
              </a:lnSpc>
              <a:spcBef>
                <a:spcPts val="1416"/>
              </a:spcBef>
              <a:buFont typeface="Arial" panose="020B0604020202020204" pitchFamily="34" charset="0"/>
              <a:buAutoNum type="arabicPeriod"/>
              <a:defRPr/>
            </a:pPr>
            <a:endParaRPr lang="ru-RU" sz="2400" dirty="0"/>
          </a:p>
        </p:txBody>
      </p:sp>
    </p:spTree>
    <p:extLst>
      <p:ext uri="{BB962C8B-B14F-4D97-AF65-F5344CB8AC3E}">
        <p14:creationId xmlns:p14="http://schemas.microsoft.com/office/powerpoint/2010/main" val="2105559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477B1D4-6107-C406-F207-670CE03F6607}"/>
              </a:ext>
            </a:extLst>
          </p:cNvPr>
          <p:cNvSpPr>
            <a:spLocks noGrp="1"/>
          </p:cNvSpPr>
          <p:nvPr>
            <p:ph type="body" sz="quarter" idx="10"/>
          </p:nvPr>
        </p:nvSpPr>
        <p:spPr/>
        <p:txBody>
          <a:bodyPr/>
          <a:lstStyle/>
          <a:p>
            <a:r>
              <a:rPr lang="ru-RU" dirty="0"/>
              <a:t>Кодовые таблицы символов</a:t>
            </a:r>
          </a:p>
        </p:txBody>
      </p:sp>
      <p:sp>
        <p:nvSpPr>
          <p:cNvPr id="3" name="Текст 2">
            <a:extLst>
              <a:ext uri="{FF2B5EF4-FFF2-40B4-BE49-F238E27FC236}">
                <a16:creationId xmlns:a16="http://schemas.microsoft.com/office/drawing/2014/main" id="{0F4906F0-B110-069D-1526-A620D313CDA1}"/>
              </a:ext>
            </a:extLst>
          </p:cNvPr>
          <p:cNvSpPr>
            <a:spLocks noGrp="1"/>
          </p:cNvSpPr>
          <p:nvPr>
            <p:ph type="body" sz="quarter" idx="11"/>
          </p:nvPr>
        </p:nvSpPr>
        <p:spPr/>
        <p:txBody>
          <a:bodyPr/>
          <a:lstStyle/>
          <a:p>
            <a:r>
              <a:rPr lang="ru-RU" sz="2400" b="1" dirty="0"/>
              <a:t>ASCII7</a:t>
            </a:r>
            <a:r>
              <a:rPr lang="ru-RU" sz="2400" dirty="0"/>
              <a:t> — первая кодировка, пригодная для работы с текстом</a:t>
            </a:r>
          </a:p>
          <a:p>
            <a:r>
              <a:rPr lang="en-US" sz="2400" b="1" dirty="0"/>
              <a:t>ASCII</a:t>
            </a:r>
            <a:r>
              <a:rPr lang="ru-RU" sz="2400" b="1" dirty="0"/>
              <a:t> </a:t>
            </a:r>
            <a:r>
              <a:rPr lang="ru-RU" sz="2400" dirty="0"/>
              <a:t>— возможность работы с национальным алфавитом</a:t>
            </a:r>
          </a:p>
          <a:p>
            <a:r>
              <a:rPr lang="ru-RU" sz="2400" b="1" dirty="0"/>
              <a:t>КОИ8-</a:t>
            </a:r>
            <a:r>
              <a:rPr lang="en-US" sz="2400" b="1" dirty="0"/>
              <a:t>R</a:t>
            </a:r>
            <a:r>
              <a:rPr lang="ru-RU" sz="2400" b="1" dirty="0"/>
              <a:t> </a:t>
            </a:r>
            <a:r>
              <a:rPr lang="ru-RU" sz="2400" dirty="0"/>
              <a:t>— первая русская кодировка</a:t>
            </a:r>
          </a:p>
          <a:p>
            <a:r>
              <a:rPr lang="en-US" sz="2400" b="1" dirty="0"/>
              <a:t>CP866</a:t>
            </a:r>
            <a:r>
              <a:rPr lang="ru-RU" sz="2400" dirty="0"/>
              <a:t> — русская кодировка </a:t>
            </a:r>
            <a:r>
              <a:rPr lang="en-US" sz="2400" dirty="0"/>
              <a:t>IBM</a:t>
            </a:r>
            <a:r>
              <a:rPr lang="ru-RU" sz="2400" dirty="0"/>
              <a:t> в</a:t>
            </a:r>
            <a:r>
              <a:rPr lang="en-US" sz="2400" dirty="0"/>
              <a:t> DOS</a:t>
            </a:r>
            <a:endParaRPr lang="ru-RU" sz="2400" dirty="0"/>
          </a:p>
          <a:p>
            <a:endParaRPr lang="ru-RU" dirty="0"/>
          </a:p>
        </p:txBody>
      </p:sp>
    </p:spTree>
    <p:extLst>
      <p:ext uri="{BB962C8B-B14F-4D97-AF65-F5344CB8AC3E}">
        <p14:creationId xmlns:p14="http://schemas.microsoft.com/office/powerpoint/2010/main" val="34902084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477B1D4-6107-C406-F207-670CE03F6607}"/>
              </a:ext>
            </a:extLst>
          </p:cNvPr>
          <p:cNvSpPr>
            <a:spLocks noGrp="1"/>
          </p:cNvSpPr>
          <p:nvPr>
            <p:ph type="body" sz="quarter" idx="10"/>
          </p:nvPr>
        </p:nvSpPr>
        <p:spPr/>
        <p:txBody>
          <a:bodyPr/>
          <a:lstStyle/>
          <a:p>
            <a:r>
              <a:rPr lang="ru-RU" dirty="0"/>
              <a:t>Кодовые таблицы символов</a:t>
            </a:r>
          </a:p>
        </p:txBody>
      </p:sp>
      <p:sp>
        <p:nvSpPr>
          <p:cNvPr id="3" name="Текст 2">
            <a:extLst>
              <a:ext uri="{FF2B5EF4-FFF2-40B4-BE49-F238E27FC236}">
                <a16:creationId xmlns:a16="http://schemas.microsoft.com/office/drawing/2014/main" id="{0F4906F0-B110-069D-1526-A620D313CDA1}"/>
              </a:ext>
            </a:extLst>
          </p:cNvPr>
          <p:cNvSpPr>
            <a:spLocks noGrp="1"/>
          </p:cNvSpPr>
          <p:nvPr>
            <p:ph type="body" sz="quarter" idx="11"/>
          </p:nvPr>
        </p:nvSpPr>
        <p:spPr/>
        <p:txBody>
          <a:bodyPr/>
          <a:lstStyle/>
          <a:p>
            <a:r>
              <a:rPr lang="ru-RU" sz="2400" b="1" dirty="0"/>
              <a:t>ASCII7</a:t>
            </a:r>
            <a:r>
              <a:rPr lang="ru-RU" sz="2400" dirty="0"/>
              <a:t> — первая кодировка, пригодная для работы с текстом</a:t>
            </a:r>
          </a:p>
          <a:p>
            <a:r>
              <a:rPr lang="en-US" sz="2400" b="1" dirty="0"/>
              <a:t>ASCII</a:t>
            </a:r>
            <a:r>
              <a:rPr lang="ru-RU" sz="2400" b="1" dirty="0"/>
              <a:t> </a:t>
            </a:r>
            <a:r>
              <a:rPr lang="ru-RU" sz="2400" dirty="0"/>
              <a:t>— возможность работы с национальным алфавитом</a:t>
            </a:r>
          </a:p>
          <a:p>
            <a:r>
              <a:rPr lang="ru-RU" sz="2400" b="1" dirty="0"/>
              <a:t>КОИ8-</a:t>
            </a:r>
            <a:r>
              <a:rPr lang="en-US" sz="2400" b="1" dirty="0"/>
              <a:t>R</a:t>
            </a:r>
            <a:r>
              <a:rPr lang="ru-RU" sz="2400" b="1" dirty="0"/>
              <a:t> </a:t>
            </a:r>
            <a:r>
              <a:rPr lang="ru-RU" sz="2400" dirty="0"/>
              <a:t>— первая русская кодировка</a:t>
            </a:r>
          </a:p>
          <a:p>
            <a:r>
              <a:rPr lang="en-US" sz="2400" b="1" dirty="0"/>
              <a:t>CP866</a:t>
            </a:r>
            <a:r>
              <a:rPr lang="ru-RU" sz="2400" dirty="0"/>
              <a:t> — русская кодировка </a:t>
            </a:r>
            <a:r>
              <a:rPr lang="en-US" sz="2400" dirty="0"/>
              <a:t>IBM</a:t>
            </a:r>
            <a:r>
              <a:rPr lang="ru-RU" sz="2400" dirty="0"/>
              <a:t> в</a:t>
            </a:r>
            <a:r>
              <a:rPr lang="en-US" sz="2400" dirty="0"/>
              <a:t> DOS</a:t>
            </a:r>
            <a:endParaRPr lang="ru-RU" sz="2400" dirty="0"/>
          </a:p>
          <a:p>
            <a:r>
              <a:rPr lang="ru-RU" sz="2400" b="1" dirty="0"/>
              <a:t>Windows-1251</a:t>
            </a:r>
            <a:r>
              <a:rPr lang="ru-RU" sz="2400" dirty="0"/>
              <a:t> —</a:t>
            </a:r>
            <a:r>
              <a:rPr lang="en-US" sz="2400" dirty="0"/>
              <a:t> </a:t>
            </a:r>
            <a:r>
              <a:rPr lang="ru-RU" sz="2400" dirty="0"/>
              <a:t>русская кодировка в русскоязычных версиях </a:t>
            </a:r>
            <a:r>
              <a:rPr lang="en-US" sz="2400" dirty="0"/>
              <a:t>Windows</a:t>
            </a:r>
          </a:p>
          <a:p>
            <a:endParaRPr lang="ru-RU" dirty="0"/>
          </a:p>
        </p:txBody>
      </p:sp>
    </p:spTree>
    <p:extLst>
      <p:ext uri="{BB962C8B-B14F-4D97-AF65-F5344CB8AC3E}">
        <p14:creationId xmlns:p14="http://schemas.microsoft.com/office/powerpoint/2010/main" val="16068054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477B1D4-6107-C406-F207-670CE03F6607}"/>
              </a:ext>
            </a:extLst>
          </p:cNvPr>
          <p:cNvSpPr>
            <a:spLocks noGrp="1"/>
          </p:cNvSpPr>
          <p:nvPr>
            <p:ph type="body" sz="quarter" idx="10"/>
          </p:nvPr>
        </p:nvSpPr>
        <p:spPr/>
        <p:txBody>
          <a:bodyPr/>
          <a:lstStyle/>
          <a:p>
            <a:r>
              <a:rPr lang="ru-RU" dirty="0"/>
              <a:t>Кодовые таблицы символов</a:t>
            </a:r>
          </a:p>
        </p:txBody>
      </p:sp>
      <p:sp>
        <p:nvSpPr>
          <p:cNvPr id="3" name="Текст 2">
            <a:extLst>
              <a:ext uri="{FF2B5EF4-FFF2-40B4-BE49-F238E27FC236}">
                <a16:creationId xmlns:a16="http://schemas.microsoft.com/office/drawing/2014/main" id="{0F4906F0-B110-069D-1526-A620D313CDA1}"/>
              </a:ext>
            </a:extLst>
          </p:cNvPr>
          <p:cNvSpPr>
            <a:spLocks noGrp="1"/>
          </p:cNvSpPr>
          <p:nvPr>
            <p:ph type="body" sz="quarter" idx="11"/>
          </p:nvPr>
        </p:nvSpPr>
        <p:spPr/>
        <p:txBody>
          <a:bodyPr/>
          <a:lstStyle/>
          <a:p>
            <a:r>
              <a:rPr lang="ru-RU" sz="2400" b="1" dirty="0"/>
              <a:t>ASCII7</a:t>
            </a:r>
            <a:r>
              <a:rPr lang="ru-RU" sz="2400" dirty="0"/>
              <a:t> — первая кодировка, пригодная для работы с текстом</a:t>
            </a:r>
          </a:p>
          <a:p>
            <a:r>
              <a:rPr lang="en-US" sz="2400" b="1" dirty="0"/>
              <a:t>ASCII</a:t>
            </a:r>
            <a:r>
              <a:rPr lang="ru-RU" sz="2400" b="1" dirty="0"/>
              <a:t> </a:t>
            </a:r>
            <a:r>
              <a:rPr lang="ru-RU" sz="2400" dirty="0"/>
              <a:t>— возможность работы с национальным алфавитом</a:t>
            </a:r>
          </a:p>
          <a:p>
            <a:r>
              <a:rPr lang="ru-RU" sz="2400" b="1" dirty="0"/>
              <a:t>КОИ8-</a:t>
            </a:r>
            <a:r>
              <a:rPr lang="en-US" sz="2400" b="1" dirty="0"/>
              <a:t>R</a:t>
            </a:r>
            <a:r>
              <a:rPr lang="ru-RU" sz="2400" b="1" dirty="0"/>
              <a:t> </a:t>
            </a:r>
            <a:r>
              <a:rPr lang="ru-RU" sz="2400" dirty="0"/>
              <a:t>— первая русская кодировка</a:t>
            </a:r>
          </a:p>
          <a:p>
            <a:r>
              <a:rPr lang="en-US" sz="2400" b="1" dirty="0"/>
              <a:t>CP866</a:t>
            </a:r>
            <a:r>
              <a:rPr lang="ru-RU" sz="2400" dirty="0"/>
              <a:t> — русская кодировка </a:t>
            </a:r>
            <a:r>
              <a:rPr lang="en-US" sz="2400" dirty="0"/>
              <a:t>IBM</a:t>
            </a:r>
            <a:r>
              <a:rPr lang="ru-RU" sz="2400" dirty="0"/>
              <a:t> в</a:t>
            </a:r>
            <a:r>
              <a:rPr lang="en-US" sz="2400" dirty="0"/>
              <a:t> DOS</a:t>
            </a:r>
            <a:endParaRPr lang="ru-RU" sz="2400" dirty="0"/>
          </a:p>
          <a:p>
            <a:r>
              <a:rPr lang="ru-RU" sz="2400" b="1" dirty="0"/>
              <a:t>Windows-1251</a:t>
            </a:r>
            <a:r>
              <a:rPr lang="ru-RU" sz="2400" dirty="0"/>
              <a:t> —</a:t>
            </a:r>
            <a:r>
              <a:rPr lang="en-US" sz="2400" dirty="0"/>
              <a:t> </a:t>
            </a:r>
            <a:r>
              <a:rPr lang="ru-RU" sz="2400" dirty="0"/>
              <a:t>русская кодировка в русскоязычных версиях </a:t>
            </a:r>
            <a:r>
              <a:rPr lang="en-US" sz="2400" dirty="0"/>
              <a:t>Windows</a:t>
            </a:r>
          </a:p>
          <a:p>
            <a:r>
              <a:rPr lang="ru-RU" sz="2400" b="1" dirty="0"/>
              <a:t>UTF8</a:t>
            </a:r>
            <a:r>
              <a:rPr lang="ru-RU" sz="2400" dirty="0"/>
              <a:t> — распространённый стандарт кодирования символов</a:t>
            </a:r>
          </a:p>
          <a:p>
            <a:endParaRPr lang="ru-RU" dirty="0"/>
          </a:p>
        </p:txBody>
      </p:sp>
    </p:spTree>
    <p:extLst>
      <p:ext uri="{BB962C8B-B14F-4D97-AF65-F5344CB8AC3E}">
        <p14:creationId xmlns:p14="http://schemas.microsoft.com/office/powerpoint/2010/main" val="18345155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9AE2AD3-336B-2B13-1FF2-DC45A554287F}"/>
              </a:ext>
            </a:extLst>
          </p:cNvPr>
          <p:cNvSpPr>
            <a:spLocks noGrp="1"/>
          </p:cNvSpPr>
          <p:nvPr>
            <p:ph type="body" sz="quarter" idx="10"/>
          </p:nvPr>
        </p:nvSpPr>
        <p:spPr/>
        <p:txBody>
          <a:bodyPr/>
          <a:lstStyle/>
          <a:p>
            <a:r>
              <a:rPr lang="ru-RU" dirty="0"/>
              <a:t>Кодовые таблицы символов</a:t>
            </a:r>
          </a:p>
        </p:txBody>
      </p:sp>
      <p:graphicFrame>
        <p:nvGraphicFramePr>
          <p:cNvPr id="4" name="Таблица 3">
            <a:extLst>
              <a:ext uri="{FF2B5EF4-FFF2-40B4-BE49-F238E27FC236}">
                <a16:creationId xmlns:a16="http://schemas.microsoft.com/office/drawing/2014/main" id="{2094BF0B-09EB-D1E0-1DEC-F8441821CD02}"/>
              </a:ext>
            </a:extLst>
          </p:cNvPr>
          <p:cNvGraphicFramePr>
            <a:graphicFrameLocks/>
          </p:cNvGraphicFramePr>
          <p:nvPr>
            <p:extLst>
              <p:ext uri="{D42A27DB-BD31-4B8C-83A1-F6EECF244321}">
                <p14:modId xmlns:p14="http://schemas.microsoft.com/office/powerpoint/2010/main" val="219878013"/>
              </p:ext>
            </p:extLst>
          </p:nvPr>
        </p:nvGraphicFramePr>
        <p:xfrm>
          <a:off x="1507827" y="1815706"/>
          <a:ext cx="9176345" cy="4215600"/>
        </p:xfrm>
        <a:graphic>
          <a:graphicData uri="http://schemas.openxmlformats.org/drawingml/2006/table">
            <a:tbl>
              <a:tblPr firstRow="1" bandRow="1"/>
              <a:tblGrid>
                <a:gridCol w="2004755">
                  <a:extLst>
                    <a:ext uri="{9D8B030D-6E8A-4147-A177-3AD203B41FA5}">
                      <a16:colId xmlns:a16="http://schemas.microsoft.com/office/drawing/2014/main" val="20000"/>
                    </a:ext>
                  </a:extLst>
                </a:gridCol>
                <a:gridCol w="7171590">
                  <a:extLst>
                    <a:ext uri="{9D8B030D-6E8A-4147-A177-3AD203B41FA5}">
                      <a16:colId xmlns:a16="http://schemas.microsoft.com/office/drawing/2014/main" val="20001"/>
                    </a:ext>
                  </a:extLst>
                </a:gridCol>
              </a:tblGrid>
              <a:tr h="385825">
                <a:tc>
                  <a:txBody>
                    <a:bodyPr/>
                    <a:lstStyle/>
                    <a:p>
                      <a:pPr algn="ctr">
                        <a:defRPr/>
                      </a:pPr>
                      <a:r>
                        <a:rPr sz="2200" b="1" i="0" u="none" dirty="0">
                          <a:solidFill>
                            <a:srgbClr val="000000"/>
                          </a:solidFill>
                          <a:latin typeface="Segoe UI"/>
                          <a:ea typeface="Segoe UI"/>
                          <a:cs typeface="Segoe UI"/>
                        </a:rPr>
                        <a:t>UTF-8</a:t>
                      </a:r>
                      <a:endParaRPr sz="2200" b="1" dirty="0">
                        <a:latin typeface="Segoe UI"/>
                        <a:ea typeface="Segoe UI"/>
                        <a:cs typeface="Segoe UI"/>
                      </a:endParaRPr>
                    </a:p>
                  </a:txBody>
                  <a:tcPr>
                    <a:solidFill>
                      <a:schemeClr val="tx2">
                        <a:lumMod val="40000"/>
                        <a:lumOff val="60000"/>
                      </a:schemeClr>
                    </a:solidFill>
                  </a:tcPr>
                </a:tc>
                <a:tc>
                  <a:txBody>
                    <a:bodyPr/>
                    <a:lstStyle/>
                    <a:p>
                      <a:pPr algn="ctr">
                        <a:defRPr/>
                      </a:pPr>
                      <a:r>
                        <a:rPr sz="2200" b="1" i="0" u="none" dirty="0" err="1">
                          <a:solidFill>
                            <a:srgbClr val="000000"/>
                          </a:solidFill>
                          <a:latin typeface="Segoe UI"/>
                          <a:ea typeface="Segoe UI"/>
                          <a:cs typeface="Segoe UI"/>
                        </a:rPr>
                        <a:t>Представленные</a:t>
                      </a:r>
                      <a:r>
                        <a:rPr sz="2200" b="1" i="0" u="none" dirty="0">
                          <a:solidFill>
                            <a:srgbClr val="000000"/>
                          </a:solidFill>
                          <a:latin typeface="Segoe UI"/>
                          <a:ea typeface="Segoe UI"/>
                          <a:cs typeface="Segoe UI"/>
                        </a:rPr>
                        <a:t> </a:t>
                      </a:r>
                      <a:r>
                        <a:rPr sz="2200" b="1" i="0" u="none" dirty="0" err="1">
                          <a:solidFill>
                            <a:srgbClr val="000000"/>
                          </a:solidFill>
                          <a:latin typeface="Segoe UI"/>
                          <a:ea typeface="Segoe UI"/>
                          <a:cs typeface="Segoe UI"/>
                        </a:rPr>
                        <a:t>символы</a:t>
                      </a:r>
                      <a:endParaRPr sz="2200" b="1" dirty="0">
                        <a:latin typeface="Segoe UI"/>
                        <a:ea typeface="Segoe UI"/>
                        <a:cs typeface="Segoe UI"/>
                      </a:endParaRPr>
                    </a:p>
                  </a:txBody>
                  <a:tcPr>
                    <a:solidFill>
                      <a:schemeClr val="tx2">
                        <a:lumMod val="40000"/>
                        <a:lumOff val="60000"/>
                      </a:schemeClr>
                    </a:solidFill>
                  </a:tcPr>
                </a:tc>
                <a:extLst>
                  <a:ext uri="{0D108BD9-81ED-4DB2-BD59-A6C34878D82A}">
                    <a16:rowId xmlns:a16="http://schemas.microsoft.com/office/drawing/2014/main" val="10000"/>
                  </a:ext>
                </a:extLst>
              </a:tr>
              <a:tr h="826767">
                <a:tc>
                  <a:txBody>
                    <a:bodyPr/>
                    <a:lstStyle/>
                    <a:p>
                      <a:pPr algn="l">
                        <a:defRPr/>
                      </a:pPr>
                      <a:r>
                        <a:rPr sz="1800">
                          <a:latin typeface="Segoe UI"/>
                          <a:ea typeface="Segoe UI"/>
                          <a:cs typeface="Segoe UI"/>
                        </a:rPr>
                        <a:t>0хххххх</a:t>
                      </a:r>
                    </a:p>
                  </a:txBody>
                  <a:tcPr/>
                </a:tc>
                <a:tc>
                  <a:txBody>
                    <a:bodyPr/>
                    <a:lstStyle/>
                    <a:p>
                      <a:pPr algn="l">
                        <a:defRPr/>
                      </a:pPr>
                      <a:r>
                        <a:rPr lang="en-US" sz="1800" b="0" i="0" u="none" strike="noStrike" cap="none" spc="0" dirty="0">
                          <a:solidFill>
                            <a:schemeClr val="dk1"/>
                          </a:solidFill>
                          <a:latin typeface="Segoe UI"/>
                          <a:ea typeface="Segoe UI"/>
                          <a:cs typeface="Segoe UI"/>
                        </a:rPr>
                        <a:t>ASCII, в </a:t>
                      </a:r>
                      <a:r>
                        <a:rPr lang="en-US" sz="1800" b="0" i="0" u="none" strike="noStrike" cap="none" spc="0" dirty="0" err="1">
                          <a:solidFill>
                            <a:schemeClr val="dk1"/>
                          </a:solidFill>
                          <a:latin typeface="Segoe UI"/>
                          <a:ea typeface="Segoe UI"/>
                          <a:cs typeface="Segoe UI"/>
                        </a:rPr>
                        <a:t>том</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числе</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английский</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алфавит</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простейшие</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знаки</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препинания</a:t>
                      </a:r>
                      <a:r>
                        <a:rPr lang="en-US" sz="1800" b="0" i="0" u="none" strike="noStrike" cap="none" spc="0" dirty="0">
                          <a:solidFill>
                            <a:schemeClr val="dk1"/>
                          </a:solidFill>
                          <a:latin typeface="Segoe UI"/>
                          <a:ea typeface="Segoe UI"/>
                          <a:cs typeface="Segoe UI"/>
                        </a:rPr>
                        <a:t> и </a:t>
                      </a:r>
                      <a:r>
                        <a:rPr lang="en-US" sz="1800" b="0" i="0" u="none" strike="noStrike" cap="none" spc="0" dirty="0" err="1">
                          <a:solidFill>
                            <a:schemeClr val="dk1"/>
                          </a:solidFill>
                          <a:latin typeface="Segoe UI"/>
                          <a:ea typeface="Segoe UI"/>
                          <a:cs typeface="Segoe UI"/>
                        </a:rPr>
                        <a:t>арабские</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цифры</a:t>
                      </a:r>
                      <a:r>
                        <a:rPr lang="en-US" sz="1800" b="0" i="0" u="none" strike="noStrike" cap="none" spc="0" dirty="0">
                          <a:solidFill>
                            <a:schemeClr val="dk1"/>
                          </a:solidFill>
                          <a:latin typeface="Segoe UI"/>
                          <a:ea typeface="Segoe UI"/>
                          <a:cs typeface="Segoe UI"/>
                        </a:rPr>
                        <a:t> </a:t>
                      </a:r>
                      <a:endParaRPr sz="1800" dirty="0">
                        <a:latin typeface="Segoe UI"/>
                        <a:ea typeface="Segoe UI"/>
                        <a:cs typeface="Segoe UI"/>
                      </a:endParaRPr>
                    </a:p>
                  </a:txBody>
                  <a:tcPr/>
                </a:tc>
                <a:extLst>
                  <a:ext uri="{0D108BD9-81ED-4DB2-BD59-A6C34878D82A}">
                    <a16:rowId xmlns:a16="http://schemas.microsoft.com/office/drawing/2014/main" val="10001"/>
                  </a:ext>
                </a:extLst>
              </a:tr>
              <a:tr h="694789">
                <a:tc>
                  <a:txBody>
                    <a:bodyPr/>
                    <a:lstStyle/>
                    <a:p>
                      <a:pPr algn="l">
                        <a:defRPr/>
                      </a:pPr>
                      <a:r>
                        <a:rPr sz="1800">
                          <a:latin typeface="Segoe UI"/>
                          <a:ea typeface="Segoe UI"/>
                          <a:cs typeface="Segoe UI"/>
                        </a:rPr>
                        <a:t>110хххх 10хххххх</a:t>
                      </a:r>
                    </a:p>
                  </a:txBody>
                  <a:tcPr/>
                </a:tc>
                <a:tc>
                  <a:txBody>
                    <a:bodyPr/>
                    <a:lstStyle/>
                    <a:p>
                      <a:pPr algn="l">
                        <a:defRPr/>
                      </a:pPr>
                      <a:r>
                        <a:rPr lang="en-US" sz="1800" b="0" i="0" u="none" strike="noStrike" cap="none" spc="0" dirty="0" err="1">
                          <a:solidFill>
                            <a:schemeClr val="dk1"/>
                          </a:solidFill>
                          <a:latin typeface="Segoe UI"/>
                          <a:ea typeface="Segoe UI"/>
                          <a:cs typeface="Segoe UI"/>
                        </a:rPr>
                        <a:t>Международный</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фонетический</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алфавит</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некоторые</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знаки</a:t>
                      </a:r>
                      <a:r>
                        <a:rPr lang="en-US" sz="1800" b="0" i="0" u="none" strike="noStrike" cap="none" spc="0" dirty="0">
                          <a:solidFill>
                            <a:schemeClr val="dk1"/>
                          </a:solidFill>
                          <a:latin typeface="Segoe UI"/>
                          <a:ea typeface="Segoe UI"/>
                          <a:cs typeface="Segoe UI"/>
                        </a:rPr>
                        <a:t> </a:t>
                      </a:r>
                      <a:r>
                        <a:rPr lang="en-US" sz="1800" b="0" i="0" u="none" strike="noStrike" cap="none" spc="0" dirty="0" err="1">
                          <a:solidFill>
                            <a:schemeClr val="dk1"/>
                          </a:solidFill>
                          <a:latin typeface="Segoe UI"/>
                          <a:ea typeface="Segoe UI"/>
                          <a:cs typeface="Segoe UI"/>
                        </a:rPr>
                        <a:t>препинания</a:t>
                      </a:r>
                      <a:r>
                        <a:rPr lang="en-US" sz="1800" b="0" i="0" u="none" strike="noStrike" cap="none" spc="0" dirty="0">
                          <a:solidFill>
                            <a:schemeClr val="dk1"/>
                          </a:solidFill>
                          <a:latin typeface="Segoe UI"/>
                          <a:ea typeface="Segoe UI"/>
                          <a:cs typeface="Segoe UI"/>
                        </a:rPr>
                        <a:t> </a:t>
                      </a:r>
                      <a:endParaRPr sz="1800" dirty="0">
                        <a:latin typeface="Segoe UI"/>
                        <a:ea typeface="Segoe UI"/>
                        <a:cs typeface="Segoe UI"/>
                      </a:endParaRPr>
                    </a:p>
                  </a:txBody>
                  <a:tcPr/>
                </a:tc>
                <a:extLst>
                  <a:ext uri="{0D108BD9-81ED-4DB2-BD59-A6C34878D82A}">
                    <a16:rowId xmlns:a16="http://schemas.microsoft.com/office/drawing/2014/main" val="10002"/>
                  </a:ext>
                </a:extLst>
              </a:tr>
              <a:tr h="826767">
                <a:tc>
                  <a:txBody>
                    <a:bodyPr/>
                    <a:lstStyle/>
                    <a:p>
                      <a:pPr algn="l">
                        <a:defRPr/>
                      </a:pPr>
                      <a:r>
                        <a:rPr sz="1800">
                          <a:latin typeface="Segoe UI"/>
                          <a:ea typeface="Segoe UI"/>
                          <a:cs typeface="Segoe UI"/>
                        </a:rPr>
                        <a:t>1110хххх 10хххххх 10хххххх</a:t>
                      </a:r>
                    </a:p>
                  </a:txBody>
                  <a:tcPr/>
                </a:tc>
                <a:tc>
                  <a:txBody>
                    <a:bodyPr/>
                    <a:lstStyle/>
                    <a:p>
                      <a:pPr algn="l">
                        <a:defRPr/>
                      </a:pPr>
                      <a:r>
                        <a:rPr sz="1800" b="0" i="0" u="none" dirty="0" err="1">
                          <a:solidFill>
                            <a:srgbClr val="000000"/>
                          </a:solidFill>
                          <a:latin typeface="Segoe UI"/>
                          <a:ea typeface="Segoe UI"/>
                          <a:cs typeface="Segoe UI"/>
                        </a:rPr>
                        <a:t>все</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другие</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современные</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формы</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письменности</a:t>
                      </a:r>
                      <a:endParaRPr sz="1800" dirty="0">
                        <a:latin typeface="Segoe UI"/>
                        <a:ea typeface="Segoe UI"/>
                        <a:cs typeface="Segoe UI"/>
                      </a:endParaRPr>
                    </a:p>
                  </a:txBody>
                  <a:tcPr/>
                </a:tc>
                <a:extLst>
                  <a:ext uri="{0D108BD9-81ED-4DB2-BD59-A6C34878D82A}">
                    <a16:rowId xmlns:a16="http://schemas.microsoft.com/office/drawing/2014/main" val="10003"/>
                  </a:ext>
                </a:extLst>
              </a:tr>
              <a:tr h="1074797">
                <a:tc>
                  <a:txBody>
                    <a:bodyPr/>
                    <a:lstStyle/>
                    <a:p>
                      <a:pPr algn="l">
                        <a:defRPr/>
                      </a:pPr>
                      <a:r>
                        <a:rPr sz="1800">
                          <a:latin typeface="Segoe UI"/>
                          <a:ea typeface="Segoe UI"/>
                          <a:cs typeface="Segoe UI"/>
                        </a:rPr>
                        <a:t>11110ххх  </a:t>
                      </a:r>
                      <a:r>
                        <a:rPr lang="en-US" sz="1800" b="0" i="0" u="none" strike="noStrike" cap="none" spc="0">
                          <a:solidFill>
                            <a:schemeClr val="dk1"/>
                          </a:solidFill>
                          <a:latin typeface="Segoe UI"/>
                          <a:ea typeface="Segoe UI"/>
                          <a:cs typeface="Segoe UI"/>
                        </a:rPr>
                        <a:t>10хххххх 10хххххх 10хххххх</a:t>
                      </a:r>
                      <a:endParaRPr sz="1800">
                        <a:latin typeface="Segoe UI"/>
                        <a:ea typeface="Segoe UI"/>
                        <a:cs typeface="Segoe UI"/>
                      </a:endParaRPr>
                    </a:p>
                  </a:txBody>
                  <a:tcPr/>
                </a:tc>
                <a:tc>
                  <a:txBody>
                    <a:bodyPr/>
                    <a:lstStyle/>
                    <a:p>
                      <a:pPr algn="l">
                        <a:defRPr/>
                      </a:pPr>
                      <a:r>
                        <a:rPr sz="1800" b="0" i="0" u="none" dirty="0" err="1">
                          <a:solidFill>
                            <a:srgbClr val="000000"/>
                          </a:solidFill>
                          <a:latin typeface="Segoe UI"/>
                          <a:ea typeface="Segoe UI"/>
                          <a:cs typeface="Segoe UI"/>
                        </a:rPr>
                        <a:t>музыкальные</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символы</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редкие</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китайские</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иероглифы</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вымершие</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формы</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письменности</a:t>
                      </a:r>
                      <a:endParaRPr sz="1800" dirty="0">
                        <a:latin typeface="Segoe UI"/>
                        <a:ea typeface="Segoe UI"/>
                        <a:cs typeface="Segoe UI"/>
                      </a:endParaRPr>
                    </a:p>
                  </a:txBody>
                  <a:tcPr/>
                </a:tc>
                <a:extLst>
                  <a:ext uri="{0D108BD9-81ED-4DB2-BD59-A6C34878D82A}">
                    <a16:rowId xmlns:a16="http://schemas.microsoft.com/office/drawing/2014/main" val="10004"/>
                  </a:ext>
                </a:extLst>
              </a:tr>
              <a:tr h="330707">
                <a:tc>
                  <a:txBody>
                    <a:bodyPr/>
                    <a:lstStyle/>
                    <a:p>
                      <a:pPr algn="l">
                        <a:defRPr/>
                      </a:pPr>
                      <a:r>
                        <a:rPr sz="1800" b="0" i="0" u="none">
                          <a:solidFill>
                            <a:srgbClr val="000000"/>
                          </a:solidFill>
                          <a:latin typeface="Segoe UI"/>
                          <a:ea typeface="Segoe UI"/>
                          <a:cs typeface="Segoe UI"/>
                        </a:rPr>
                        <a:t>111111xx</a:t>
                      </a:r>
                      <a:endParaRPr sz="1800">
                        <a:latin typeface="Segoe UI"/>
                        <a:ea typeface="Segoe UI"/>
                        <a:cs typeface="Segoe UI"/>
                      </a:endParaRPr>
                    </a:p>
                  </a:txBody>
                  <a:tcPr/>
                </a:tc>
                <a:tc>
                  <a:txBody>
                    <a:bodyPr/>
                    <a:lstStyle/>
                    <a:p>
                      <a:pPr algn="l">
                        <a:defRPr/>
                      </a:pPr>
                      <a:r>
                        <a:rPr sz="1800" b="0" i="0" u="none" dirty="0" err="1">
                          <a:solidFill>
                            <a:srgbClr val="000000"/>
                          </a:solidFill>
                          <a:latin typeface="Segoe UI"/>
                          <a:ea typeface="Segoe UI"/>
                          <a:cs typeface="Segoe UI"/>
                        </a:rPr>
                        <a:t>служебные</a:t>
                      </a:r>
                      <a:r>
                        <a:rPr sz="1800" b="0" i="0" u="none" dirty="0">
                          <a:solidFill>
                            <a:srgbClr val="000000"/>
                          </a:solidFill>
                          <a:latin typeface="Segoe UI"/>
                          <a:ea typeface="Segoe UI"/>
                          <a:cs typeface="Segoe UI"/>
                        </a:rPr>
                        <a:t> </a:t>
                      </a:r>
                      <a:r>
                        <a:rPr sz="1800" b="0" i="0" u="none" dirty="0" err="1">
                          <a:solidFill>
                            <a:srgbClr val="000000"/>
                          </a:solidFill>
                          <a:latin typeface="Segoe UI"/>
                          <a:ea typeface="Segoe UI"/>
                          <a:cs typeface="Segoe UI"/>
                        </a:rPr>
                        <a:t>символы</a:t>
                      </a:r>
                      <a:r>
                        <a:rPr sz="1800" b="0" i="0" u="none" dirty="0">
                          <a:solidFill>
                            <a:srgbClr val="000000"/>
                          </a:solidFill>
                          <a:latin typeface="Segoe UI"/>
                          <a:ea typeface="Segoe UI"/>
                          <a:cs typeface="Segoe UI"/>
                        </a:rPr>
                        <a:t> c, d, e, f</a:t>
                      </a:r>
                      <a:endParaRPr sz="1800" dirty="0">
                        <a:latin typeface="Segoe UI"/>
                        <a:ea typeface="Segoe UI"/>
                        <a:cs typeface="Segoe UI"/>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951860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9AE2AD3-336B-2B13-1FF2-DC45A554287F}"/>
              </a:ext>
            </a:extLst>
          </p:cNvPr>
          <p:cNvSpPr>
            <a:spLocks noGrp="1"/>
          </p:cNvSpPr>
          <p:nvPr>
            <p:ph type="body" sz="quarter" idx="10"/>
          </p:nvPr>
        </p:nvSpPr>
        <p:spPr/>
        <p:txBody>
          <a:bodyPr/>
          <a:lstStyle/>
          <a:p>
            <a:r>
              <a:rPr lang="ru-RU" dirty="0"/>
              <a:t>Кодовые таблицы символов</a:t>
            </a:r>
          </a:p>
        </p:txBody>
      </p:sp>
    </p:spTree>
    <p:extLst>
      <p:ext uri="{BB962C8B-B14F-4D97-AF65-F5344CB8AC3E}">
        <p14:creationId xmlns:p14="http://schemas.microsoft.com/office/powerpoint/2010/main" val="40334475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9AE2AD3-336B-2B13-1FF2-DC45A554287F}"/>
              </a:ext>
            </a:extLst>
          </p:cNvPr>
          <p:cNvSpPr>
            <a:spLocks noGrp="1"/>
          </p:cNvSpPr>
          <p:nvPr>
            <p:ph type="body" sz="quarter" idx="10"/>
          </p:nvPr>
        </p:nvSpPr>
        <p:spPr/>
        <p:txBody>
          <a:bodyPr/>
          <a:lstStyle/>
          <a:p>
            <a:r>
              <a:rPr lang="ru-RU" dirty="0"/>
              <a:t>Кодовые таблицы символов</a:t>
            </a:r>
          </a:p>
        </p:txBody>
      </p:sp>
      <p:sp>
        <p:nvSpPr>
          <p:cNvPr id="3" name="Текст 2">
            <a:extLst>
              <a:ext uri="{FF2B5EF4-FFF2-40B4-BE49-F238E27FC236}">
                <a16:creationId xmlns:a16="http://schemas.microsoft.com/office/drawing/2014/main" id="{2896FCC1-A196-8572-6279-5F318B7FC9FB}"/>
              </a:ext>
            </a:extLst>
          </p:cNvPr>
          <p:cNvSpPr>
            <a:spLocks noGrp="1"/>
          </p:cNvSpPr>
          <p:nvPr>
            <p:ph type="body" sz="quarter" idx="11"/>
          </p:nvPr>
        </p:nvSpPr>
        <p:spPr/>
        <p:txBody>
          <a:bodyPr/>
          <a:lstStyle/>
          <a:p>
            <a:pPr marL="0" indent="0">
              <a:buNone/>
            </a:pPr>
            <a:r>
              <a:rPr lang="ru-RU" b="1" dirty="0"/>
              <a:t>Задача: </a:t>
            </a:r>
            <a:r>
              <a:rPr lang="ru-RU" dirty="0"/>
              <a:t>подсчитать максимально возможное количество символов для первых трех вариантов реализации в стандарте </a:t>
            </a:r>
            <a:r>
              <a:rPr lang="en-US" dirty="0"/>
              <a:t>UTF</a:t>
            </a:r>
            <a:endParaRPr lang="ru-RU" dirty="0"/>
          </a:p>
          <a:p>
            <a:pPr marL="0" indent="0">
              <a:buNone/>
            </a:pPr>
            <a:r>
              <a:rPr lang="ru-RU" b="1" dirty="0"/>
              <a:t>Ответ</a:t>
            </a:r>
            <a:r>
              <a:rPr lang="ru-RU" dirty="0"/>
              <a:t> необходимо дать в виде целых чисел</a:t>
            </a:r>
          </a:p>
        </p:txBody>
      </p:sp>
    </p:spTree>
    <p:extLst>
      <p:ext uri="{BB962C8B-B14F-4D97-AF65-F5344CB8AC3E}">
        <p14:creationId xmlns:p14="http://schemas.microsoft.com/office/powerpoint/2010/main" val="11708726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B0560525-D858-1706-37C0-E04834015593}"/>
              </a:ext>
            </a:extLst>
          </p:cNvPr>
          <p:cNvSpPr>
            <a:spLocks noGrp="1"/>
          </p:cNvSpPr>
          <p:nvPr>
            <p:ph type="body" sz="quarter" idx="10"/>
          </p:nvPr>
        </p:nvSpPr>
        <p:spPr/>
        <p:txBody>
          <a:bodyPr/>
          <a:lstStyle/>
          <a:p>
            <a:r>
              <a:rPr lang="ru-RU" dirty="0"/>
              <a:t>Вычислительная инфраструктура и вычислительные устройства</a:t>
            </a:r>
          </a:p>
        </p:txBody>
      </p:sp>
    </p:spTree>
    <p:extLst>
      <p:ext uri="{BB962C8B-B14F-4D97-AF65-F5344CB8AC3E}">
        <p14:creationId xmlns:p14="http://schemas.microsoft.com/office/powerpoint/2010/main" val="19800847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B24A8F6-4BA4-1853-5E42-438E27CD04FC}"/>
              </a:ext>
            </a:extLst>
          </p:cNvPr>
          <p:cNvSpPr>
            <a:spLocks noGrp="1"/>
          </p:cNvSpPr>
          <p:nvPr>
            <p:ph type="body" sz="quarter" idx="10"/>
          </p:nvPr>
        </p:nvSpPr>
        <p:spPr/>
        <p:txBody>
          <a:bodyPr/>
          <a:lstStyle/>
          <a:p>
            <a:r>
              <a:rPr lang="ru-RU" dirty="0"/>
              <a:t>Вычислительные устройства</a:t>
            </a:r>
          </a:p>
        </p:txBody>
      </p:sp>
      <p:sp>
        <p:nvSpPr>
          <p:cNvPr id="3" name="Текст 2">
            <a:extLst>
              <a:ext uri="{FF2B5EF4-FFF2-40B4-BE49-F238E27FC236}">
                <a16:creationId xmlns:a16="http://schemas.microsoft.com/office/drawing/2014/main" id="{1FE04F16-CD1D-EF07-37EB-A585E99EDCE4}"/>
              </a:ext>
            </a:extLst>
          </p:cNvPr>
          <p:cNvSpPr>
            <a:spLocks noGrp="1"/>
          </p:cNvSpPr>
          <p:nvPr>
            <p:ph type="body" sz="quarter" idx="11"/>
          </p:nvPr>
        </p:nvSpPr>
        <p:spPr/>
        <p:txBody>
          <a:bodyPr/>
          <a:lstStyle/>
          <a:p>
            <a:pPr marL="0" indent="0">
              <a:lnSpc>
                <a:spcPct val="90000"/>
              </a:lnSpc>
              <a:spcBef>
                <a:spcPts val="1416"/>
              </a:spcBef>
              <a:buNone/>
              <a:defRPr/>
            </a:pPr>
            <a:r>
              <a:rPr lang="ru-RU" sz="3000" dirty="0"/>
              <a:t>Основные характеристики вычислительного устройства:</a:t>
            </a:r>
            <a:endParaRPr lang="ru-RU" sz="3000" b="1" strike="noStrike" spc="0" dirty="0">
              <a:solidFill>
                <a:srgbClr val="000000"/>
              </a:solidFill>
              <a:latin typeface="Segoe UI"/>
              <a:ea typeface="Segoe UI"/>
              <a:cs typeface="Segoe UI"/>
            </a:endParaRPr>
          </a:p>
          <a:p>
            <a:endParaRPr lang="ru-RU" sz="3000" dirty="0"/>
          </a:p>
        </p:txBody>
      </p:sp>
    </p:spTree>
    <p:extLst>
      <p:ext uri="{BB962C8B-B14F-4D97-AF65-F5344CB8AC3E}">
        <p14:creationId xmlns:p14="http://schemas.microsoft.com/office/powerpoint/2010/main" val="41095714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B24A8F6-4BA4-1853-5E42-438E27CD04FC}"/>
              </a:ext>
            </a:extLst>
          </p:cNvPr>
          <p:cNvSpPr>
            <a:spLocks noGrp="1"/>
          </p:cNvSpPr>
          <p:nvPr>
            <p:ph type="body" sz="quarter" idx="10"/>
          </p:nvPr>
        </p:nvSpPr>
        <p:spPr/>
        <p:txBody>
          <a:bodyPr/>
          <a:lstStyle/>
          <a:p>
            <a:r>
              <a:rPr lang="ru-RU" dirty="0"/>
              <a:t>Вычислительные устройства</a:t>
            </a:r>
          </a:p>
        </p:txBody>
      </p:sp>
      <p:sp>
        <p:nvSpPr>
          <p:cNvPr id="3" name="Текст 2">
            <a:extLst>
              <a:ext uri="{FF2B5EF4-FFF2-40B4-BE49-F238E27FC236}">
                <a16:creationId xmlns:a16="http://schemas.microsoft.com/office/drawing/2014/main" id="{1FE04F16-CD1D-EF07-37EB-A585E99EDCE4}"/>
              </a:ext>
            </a:extLst>
          </p:cNvPr>
          <p:cNvSpPr>
            <a:spLocks noGrp="1"/>
          </p:cNvSpPr>
          <p:nvPr>
            <p:ph type="body" sz="quarter" idx="11"/>
          </p:nvPr>
        </p:nvSpPr>
        <p:spPr/>
        <p:txBody>
          <a:bodyPr/>
          <a:lstStyle/>
          <a:p>
            <a:pPr marL="0" indent="0">
              <a:lnSpc>
                <a:spcPct val="90000"/>
              </a:lnSpc>
              <a:spcBef>
                <a:spcPts val="1416"/>
              </a:spcBef>
              <a:buNone/>
              <a:defRPr/>
            </a:pPr>
            <a:r>
              <a:rPr lang="ru-RU" sz="3000" dirty="0"/>
              <a:t>Основные характеристики вычислительного устройства:</a:t>
            </a:r>
            <a:endParaRPr lang="ru-RU" sz="3000" b="1" strike="noStrike" spc="0" dirty="0">
              <a:solidFill>
                <a:srgbClr val="000000"/>
              </a:solidFill>
              <a:latin typeface="Segoe UI"/>
              <a:ea typeface="Segoe UI"/>
              <a:cs typeface="Segoe UI"/>
            </a:endParaRPr>
          </a:p>
          <a:p>
            <a:pPr marL="457200" indent="-457200">
              <a:lnSpc>
                <a:spcPct val="90000"/>
              </a:lnSpc>
              <a:spcBef>
                <a:spcPts val="1416"/>
              </a:spcBef>
              <a:buAutoNum type="arabicPeriod"/>
              <a:defRPr/>
            </a:pPr>
            <a:r>
              <a:rPr lang="ru-RU" sz="3000" dirty="0"/>
              <a:t>Вычислительная мощность (процессор)</a:t>
            </a:r>
          </a:p>
          <a:p>
            <a:pPr marL="457200" indent="-457200">
              <a:lnSpc>
                <a:spcPct val="90000"/>
              </a:lnSpc>
              <a:spcBef>
                <a:spcPts val="1416"/>
              </a:spcBef>
              <a:buAutoNum type="arabicPeriod"/>
              <a:defRPr/>
            </a:pPr>
            <a:r>
              <a:rPr lang="ru-RU" sz="3000" dirty="0"/>
              <a:t>Оперативная память (ОЗУ)</a:t>
            </a:r>
          </a:p>
          <a:p>
            <a:pPr marL="457200" indent="-457200">
              <a:lnSpc>
                <a:spcPct val="90000"/>
              </a:lnSpc>
              <a:spcBef>
                <a:spcPts val="1416"/>
              </a:spcBef>
              <a:buAutoNum type="arabicPeriod"/>
              <a:defRPr/>
            </a:pPr>
            <a:r>
              <a:rPr lang="ru-RU" sz="3000" dirty="0"/>
              <a:t>Хранилище (дисковое пространство)</a:t>
            </a:r>
          </a:p>
          <a:p>
            <a:endParaRPr lang="ru-RU" sz="3000" dirty="0"/>
          </a:p>
        </p:txBody>
      </p:sp>
    </p:spTree>
    <p:extLst>
      <p:ext uri="{BB962C8B-B14F-4D97-AF65-F5344CB8AC3E}">
        <p14:creationId xmlns:p14="http://schemas.microsoft.com/office/powerpoint/2010/main" val="2016168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FE4E5CD-8FA9-5001-07D1-37D448915AEA}"/>
              </a:ext>
            </a:extLst>
          </p:cNvPr>
          <p:cNvSpPr>
            <a:spLocks noGrp="1"/>
          </p:cNvSpPr>
          <p:nvPr>
            <p:ph type="body" sz="quarter" idx="10"/>
          </p:nvPr>
        </p:nvSpPr>
        <p:spPr/>
        <p:txBody>
          <a:bodyPr/>
          <a:lstStyle/>
          <a:p>
            <a:r>
              <a:rPr lang="ru-RU" dirty="0"/>
              <a:t>Дисковые накопители</a:t>
            </a:r>
          </a:p>
        </p:txBody>
      </p:sp>
      <p:sp>
        <p:nvSpPr>
          <p:cNvPr id="3" name="Текст 2">
            <a:extLst>
              <a:ext uri="{FF2B5EF4-FFF2-40B4-BE49-F238E27FC236}">
                <a16:creationId xmlns:a16="http://schemas.microsoft.com/office/drawing/2014/main" id="{08AB1CE0-A898-A3FB-1EF7-95CF34072DB7}"/>
              </a:ext>
            </a:extLst>
          </p:cNvPr>
          <p:cNvSpPr>
            <a:spLocks noGrp="1"/>
          </p:cNvSpPr>
          <p:nvPr>
            <p:ph type="body" sz="quarter" idx="11"/>
          </p:nvPr>
        </p:nvSpPr>
        <p:spPr/>
        <p:txBody>
          <a:bodyPr/>
          <a:lstStyle/>
          <a:p>
            <a:endParaRPr lang="ru-RU" sz="3000" dirty="0"/>
          </a:p>
        </p:txBody>
      </p:sp>
    </p:spTree>
    <p:extLst>
      <p:ext uri="{BB962C8B-B14F-4D97-AF65-F5344CB8AC3E}">
        <p14:creationId xmlns:p14="http://schemas.microsoft.com/office/powerpoint/2010/main" val="1760672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D9CFA6F-1312-4791-A826-C59061835B59}"/>
              </a:ext>
            </a:extLst>
          </p:cNvPr>
          <p:cNvSpPr>
            <a:spLocks noGrp="1"/>
          </p:cNvSpPr>
          <p:nvPr>
            <p:ph type="body" sz="quarter" idx="10"/>
          </p:nvPr>
        </p:nvSpPr>
        <p:spPr/>
        <p:txBody>
          <a:bodyPr/>
          <a:lstStyle/>
          <a:p>
            <a:pPr algn="l"/>
            <a:r>
              <a:rPr lang="ru-RU" sz="4800" dirty="0"/>
              <a:t>Тема 1. </a:t>
            </a:r>
            <a:r>
              <a:rPr lang="ru-RU" sz="4800" b="0" strike="noStrike" spc="0" dirty="0">
                <a:solidFill>
                  <a:srgbClr val="000000"/>
                </a:solidFill>
                <a:latin typeface="Segoe UI"/>
                <a:ea typeface="Segoe UI"/>
                <a:cs typeface="Segoe UI"/>
              </a:rPr>
              <a:t>Технологии хранения информации и больших объемов данных</a:t>
            </a:r>
            <a:endParaRPr lang="ru-RU" sz="4800" dirty="0"/>
          </a:p>
          <a:p>
            <a:pPr algn="l"/>
            <a:endParaRPr lang="ru-RU" sz="4800" dirty="0"/>
          </a:p>
        </p:txBody>
      </p:sp>
      <p:sp>
        <p:nvSpPr>
          <p:cNvPr id="4" name="Текст 3">
            <a:extLst>
              <a:ext uri="{FF2B5EF4-FFF2-40B4-BE49-F238E27FC236}">
                <a16:creationId xmlns:a16="http://schemas.microsoft.com/office/drawing/2014/main" id="{B83F99F5-AF3F-9BEC-CE5E-E1E34D678832}"/>
              </a:ext>
            </a:extLst>
          </p:cNvPr>
          <p:cNvSpPr>
            <a:spLocks noGrp="1"/>
          </p:cNvSpPr>
          <p:nvPr>
            <p:ph type="body" sz="quarter" idx="11"/>
          </p:nvPr>
        </p:nvSpPr>
        <p:spPr>
          <a:xfrm>
            <a:off x="893619" y="2707105"/>
            <a:ext cx="11185004" cy="3610940"/>
          </a:xfrm>
        </p:spPr>
        <p:txBody>
          <a:bodyPr/>
          <a:lstStyle/>
          <a:p>
            <a:endParaRPr lang="ru-RU" dirty="0"/>
          </a:p>
        </p:txBody>
      </p:sp>
    </p:spTree>
    <p:extLst>
      <p:ext uri="{BB962C8B-B14F-4D97-AF65-F5344CB8AC3E}">
        <p14:creationId xmlns:p14="http://schemas.microsoft.com/office/powerpoint/2010/main" val="42038932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FE4E5CD-8FA9-5001-07D1-37D448915AEA}"/>
              </a:ext>
            </a:extLst>
          </p:cNvPr>
          <p:cNvSpPr>
            <a:spLocks noGrp="1"/>
          </p:cNvSpPr>
          <p:nvPr>
            <p:ph type="body" sz="quarter" idx="10"/>
          </p:nvPr>
        </p:nvSpPr>
        <p:spPr/>
        <p:txBody>
          <a:bodyPr/>
          <a:lstStyle/>
          <a:p>
            <a:r>
              <a:rPr lang="ru-RU" dirty="0"/>
              <a:t>Дисковые накопители</a:t>
            </a:r>
          </a:p>
        </p:txBody>
      </p:sp>
      <p:pic>
        <p:nvPicPr>
          <p:cNvPr id="5" name="Рисунок 4">
            <a:extLst>
              <a:ext uri="{FF2B5EF4-FFF2-40B4-BE49-F238E27FC236}">
                <a16:creationId xmlns:a16="http://schemas.microsoft.com/office/drawing/2014/main" id="{D3F9A236-9638-ADC9-FD05-F587E0628380}"/>
              </a:ext>
            </a:extLst>
          </p:cNvPr>
          <p:cNvPicPr>
            <a:picLocks noChangeAspect="1"/>
          </p:cNvPicPr>
          <p:nvPr/>
        </p:nvPicPr>
        <p:blipFill rotWithShape="1">
          <a:blip r:embed="rId3"/>
          <a:srcRect r="58472"/>
          <a:stretch/>
        </p:blipFill>
        <p:spPr bwMode="auto">
          <a:xfrm>
            <a:off x="4809107" y="1220328"/>
            <a:ext cx="2573785" cy="2793940"/>
          </a:xfrm>
          <a:prstGeom prst="rect">
            <a:avLst/>
          </a:prstGeom>
        </p:spPr>
      </p:pic>
    </p:spTree>
    <p:extLst>
      <p:ext uri="{BB962C8B-B14F-4D97-AF65-F5344CB8AC3E}">
        <p14:creationId xmlns:p14="http://schemas.microsoft.com/office/powerpoint/2010/main" val="30837628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FE4E5CD-8FA9-5001-07D1-37D448915AEA}"/>
              </a:ext>
            </a:extLst>
          </p:cNvPr>
          <p:cNvSpPr>
            <a:spLocks noGrp="1"/>
          </p:cNvSpPr>
          <p:nvPr>
            <p:ph type="body" sz="quarter" idx="10"/>
          </p:nvPr>
        </p:nvSpPr>
        <p:spPr/>
        <p:txBody>
          <a:bodyPr/>
          <a:lstStyle/>
          <a:p>
            <a:r>
              <a:rPr lang="ru-RU" dirty="0"/>
              <a:t>Дисковые накопители</a:t>
            </a:r>
          </a:p>
        </p:txBody>
      </p:sp>
      <p:pic>
        <p:nvPicPr>
          <p:cNvPr id="5" name="Рисунок 4">
            <a:extLst>
              <a:ext uri="{FF2B5EF4-FFF2-40B4-BE49-F238E27FC236}">
                <a16:creationId xmlns:a16="http://schemas.microsoft.com/office/drawing/2014/main" id="{D3F9A236-9638-ADC9-FD05-F587E0628380}"/>
              </a:ext>
            </a:extLst>
          </p:cNvPr>
          <p:cNvPicPr>
            <a:picLocks noChangeAspect="1"/>
          </p:cNvPicPr>
          <p:nvPr/>
        </p:nvPicPr>
        <p:blipFill rotWithShape="1">
          <a:blip r:embed="rId3"/>
          <a:srcRect r="26282"/>
          <a:stretch/>
        </p:blipFill>
        <p:spPr bwMode="auto">
          <a:xfrm>
            <a:off x="3811580" y="1374551"/>
            <a:ext cx="4568840" cy="2793940"/>
          </a:xfrm>
          <a:prstGeom prst="rect">
            <a:avLst/>
          </a:prstGeom>
        </p:spPr>
      </p:pic>
    </p:spTree>
    <p:extLst>
      <p:ext uri="{BB962C8B-B14F-4D97-AF65-F5344CB8AC3E}">
        <p14:creationId xmlns:p14="http://schemas.microsoft.com/office/powerpoint/2010/main" val="4619446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FE4E5CD-8FA9-5001-07D1-37D448915AEA}"/>
              </a:ext>
            </a:extLst>
          </p:cNvPr>
          <p:cNvSpPr>
            <a:spLocks noGrp="1"/>
          </p:cNvSpPr>
          <p:nvPr>
            <p:ph type="body" sz="quarter" idx="10"/>
          </p:nvPr>
        </p:nvSpPr>
        <p:spPr/>
        <p:txBody>
          <a:bodyPr/>
          <a:lstStyle/>
          <a:p>
            <a:r>
              <a:rPr lang="ru-RU" dirty="0"/>
              <a:t>Дисковые накопители</a:t>
            </a:r>
          </a:p>
        </p:txBody>
      </p:sp>
      <p:pic>
        <p:nvPicPr>
          <p:cNvPr id="5" name="Рисунок 4">
            <a:extLst>
              <a:ext uri="{FF2B5EF4-FFF2-40B4-BE49-F238E27FC236}">
                <a16:creationId xmlns:a16="http://schemas.microsoft.com/office/drawing/2014/main" id="{D3F9A236-9638-ADC9-FD05-F587E0628380}"/>
              </a:ext>
            </a:extLst>
          </p:cNvPr>
          <p:cNvPicPr>
            <a:picLocks noChangeAspect="1"/>
          </p:cNvPicPr>
          <p:nvPr/>
        </p:nvPicPr>
        <p:blipFill>
          <a:blip r:embed="rId3"/>
          <a:stretch/>
        </p:blipFill>
        <p:spPr bwMode="auto">
          <a:xfrm>
            <a:off x="3387237" y="1374551"/>
            <a:ext cx="6197767" cy="2793940"/>
          </a:xfrm>
          <a:prstGeom prst="rect">
            <a:avLst/>
          </a:prstGeom>
        </p:spPr>
      </p:pic>
    </p:spTree>
    <p:extLst>
      <p:ext uri="{BB962C8B-B14F-4D97-AF65-F5344CB8AC3E}">
        <p14:creationId xmlns:p14="http://schemas.microsoft.com/office/powerpoint/2010/main" val="31425667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FE4E5CD-8FA9-5001-07D1-37D448915AEA}"/>
              </a:ext>
            </a:extLst>
          </p:cNvPr>
          <p:cNvSpPr>
            <a:spLocks noGrp="1"/>
          </p:cNvSpPr>
          <p:nvPr>
            <p:ph type="body" sz="quarter" idx="10"/>
          </p:nvPr>
        </p:nvSpPr>
        <p:spPr/>
        <p:txBody>
          <a:bodyPr/>
          <a:lstStyle/>
          <a:p>
            <a:r>
              <a:rPr lang="ru-RU" dirty="0"/>
              <a:t>Дисковые накопители</a:t>
            </a:r>
          </a:p>
        </p:txBody>
      </p:sp>
      <p:pic>
        <p:nvPicPr>
          <p:cNvPr id="5" name="Рисунок 4">
            <a:extLst>
              <a:ext uri="{FF2B5EF4-FFF2-40B4-BE49-F238E27FC236}">
                <a16:creationId xmlns:a16="http://schemas.microsoft.com/office/drawing/2014/main" id="{D3F9A236-9638-ADC9-FD05-F587E0628380}"/>
              </a:ext>
            </a:extLst>
          </p:cNvPr>
          <p:cNvPicPr>
            <a:picLocks noChangeAspect="1"/>
          </p:cNvPicPr>
          <p:nvPr/>
        </p:nvPicPr>
        <p:blipFill>
          <a:blip r:embed="rId3"/>
          <a:stretch/>
        </p:blipFill>
        <p:spPr bwMode="auto">
          <a:xfrm>
            <a:off x="3387237" y="1418171"/>
            <a:ext cx="6197767" cy="2793940"/>
          </a:xfrm>
          <a:prstGeom prst="rect">
            <a:avLst/>
          </a:prstGeom>
        </p:spPr>
      </p:pic>
      <p:pic>
        <p:nvPicPr>
          <p:cNvPr id="3" name="Рисунок 2">
            <a:extLst>
              <a:ext uri="{FF2B5EF4-FFF2-40B4-BE49-F238E27FC236}">
                <a16:creationId xmlns:a16="http://schemas.microsoft.com/office/drawing/2014/main" id="{230DD0DD-FD87-FCFC-55FC-0B7CC7F525AD}"/>
              </a:ext>
            </a:extLst>
          </p:cNvPr>
          <p:cNvPicPr>
            <a:picLocks noChangeAspect="1"/>
          </p:cNvPicPr>
          <p:nvPr/>
        </p:nvPicPr>
        <p:blipFill>
          <a:blip r:embed="rId4"/>
          <a:stretch/>
        </p:blipFill>
        <p:spPr bwMode="auto">
          <a:xfrm>
            <a:off x="3505101" y="4316426"/>
            <a:ext cx="5962038" cy="2328921"/>
          </a:xfrm>
          <a:prstGeom prst="rect">
            <a:avLst/>
          </a:prstGeom>
        </p:spPr>
      </p:pic>
    </p:spTree>
    <p:extLst>
      <p:ext uri="{BB962C8B-B14F-4D97-AF65-F5344CB8AC3E}">
        <p14:creationId xmlns:p14="http://schemas.microsoft.com/office/powerpoint/2010/main" val="18435579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D8471-AA69-A0B0-937A-67D3F7C3E03D}"/>
              </a:ext>
            </a:extLst>
          </p:cNvPr>
          <p:cNvSpPr>
            <a:spLocks noGrp="1"/>
          </p:cNvSpPr>
          <p:nvPr>
            <p:ph type="body" sz="quarter" idx="10"/>
          </p:nvPr>
        </p:nvSpPr>
        <p:spPr/>
        <p:txBody>
          <a:bodyPr/>
          <a:lstStyle/>
          <a:p>
            <a:r>
              <a:rPr lang="ru-RU" dirty="0"/>
              <a:t>Оперативная память</a:t>
            </a:r>
          </a:p>
        </p:txBody>
      </p:sp>
      <p:sp>
        <p:nvSpPr>
          <p:cNvPr id="3" name="Текст 2">
            <a:extLst>
              <a:ext uri="{FF2B5EF4-FFF2-40B4-BE49-F238E27FC236}">
                <a16:creationId xmlns:a16="http://schemas.microsoft.com/office/drawing/2014/main" id="{91B8F934-B0EF-0879-C802-61F6A9B69BCF}"/>
              </a:ext>
            </a:extLst>
          </p:cNvPr>
          <p:cNvSpPr>
            <a:spLocks noGrp="1"/>
          </p:cNvSpPr>
          <p:nvPr>
            <p:ph type="body" sz="quarter" idx="11"/>
          </p:nvPr>
        </p:nvSpPr>
        <p:spPr/>
        <p:txBody>
          <a:bodyPr/>
          <a:lstStyle/>
          <a:p>
            <a:endParaRPr lang="ru-RU"/>
          </a:p>
        </p:txBody>
      </p:sp>
    </p:spTree>
    <p:extLst>
      <p:ext uri="{BB962C8B-B14F-4D97-AF65-F5344CB8AC3E}">
        <p14:creationId xmlns:p14="http://schemas.microsoft.com/office/powerpoint/2010/main" val="549118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CA57303B-E969-2546-BB13-591A91BD2ED7}"/>
              </a:ext>
            </a:extLst>
          </p:cNvPr>
          <p:cNvSpPr>
            <a:spLocks noGrp="1"/>
          </p:cNvSpPr>
          <p:nvPr>
            <p:ph type="body" sz="quarter" idx="10"/>
          </p:nvPr>
        </p:nvSpPr>
        <p:spPr/>
        <p:txBody>
          <a:bodyPr/>
          <a:lstStyle/>
          <a:p>
            <a:r>
              <a:rPr lang="ru-RU" dirty="0"/>
              <a:t>Оперативная память</a:t>
            </a:r>
          </a:p>
        </p:txBody>
      </p:sp>
      <p:sp>
        <p:nvSpPr>
          <p:cNvPr id="5" name="Текст 4">
            <a:extLst>
              <a:ext uri="{FF2B5EF4-FFF2-40B4-BE49-F238E27FC236}">
                <a16:creationId xmlns:a16="http://schemas.microsoft.com/office/drawing/2014/main" id="{F0A369C2-24B7-5C39-22FC-9C85F7947B8D}"/>
              </a:ext>
            </a:extLst>
          </p:cNvPr>
          <p:cNvSpPr>
            <a:spLocks noGrp="1"/>
          </p:cNvSpPr>
          <p:nvPr>
            <p:ph type="body" sz="quarter" idx="11"/>
          </p:nvPr>
        </p:nvSpPr>
        <p:spPr/>
        <p:txBody>
          <a:bodyPr/>
          <a:lstStyle/>
          <a:p>
            <a:pPr marL="0" indent="0">
              <a:buNone/>
            </a:pPr>
            <a:r>
              <a:rPr lang="ru-RU" sz="3400" b="1" dirty="0">
                <a:solidFill>
                  <a:srgbClr val="000000"/>
                </a:solidFill>
                <a:ea typeface="Segoe UI"/>
                <a:cs typeface="Segoe UI"/>
              </a:rPr>
              <a:t>Оперативное запоминающее устройство</a:t>
            </a:r>
            <a:r>
              <a:rPr lang="en-US" sz="3400" b="0" i="0" u="none" strike="noStrike" cap="none" spc="0" dirty="0">
                <a:solidFill>
                  <a:srgbClr val="000000"/>
                </a:solidFill>
                <a:ea typeface="Segoe UI"/>
                <a:cs typeface="Segoe UI"/>
              </a:rPr>
              <a:t> (ОЗУ) — </a:t>
            </a:r>
            <a:r>
              <a:rPr lang="ru-RU" sz="3400" b="0" i="0" u="none" strike="noStrike" cap="none" spc="0" dirty="0">
                <a:solidFill>
                  <a:srgbClr val="000000"/>
                </a:solidFill>
                <a:ea typeface="Segoe UI"/>
                <a:cs typeface="Segoe UI"/>
              </a:rPr>
              <a:t>устройство, реализующее функции оперативной памяти</a:t>
            </a:r>
            <a:endParaRPr lang="ru-RU" dirty="0"/>
          </a:p>
        </p:txBody>
      </p:sp>
    </p:spTree>
    <p:extLst>
      <p:ext uri="{BB962C8B-B14F-4D97-AF65-F5344CB8AC3E}">
        <p14:creationId xmlns:p14="http://schemas.microsoft.com/office/powerpoint/2010/main" val="11619546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CA57303B-E969-2546-BB13-591A91BD2ED7}"/>
              </a:ext>
            </a:extLst>
          </p:cNvPr>
          <p:cNvSpPr>
            <a:spLocks noGrp="1"/>
          </p:cNvSpPr>
          <p:nvPr>
            <p:ph type="body" sz="quarter" idx="10"/>
          </p:nvPr>
        </p:nvSpPr>
        <p:spPr/>
        <p:txBody>
          <a:bodyPr/>
          <a:lstStyle/>
          <a:p>
            <a:r>
              <a:rPr lang="ru-RU" dirty="0"/>
              <a:t>Оперативная память</a:t>
            </a:r>
          </a:p>
        </p:txBody>
      </p:sp>
      <p:pic>
        <p:nvPicPr>
          <p:cNvPr id="4" name="Рисунок 3">
            <a:extLst>
              <a:ext uri="{FF2B5EF4-FFF2-40B4-BE49-F238E27FC236}">
                <a16:creationId xmlns:a16="http://schemas.microsoft.com/office/drawing/2014/main" id="{44621782-BF85-B70E-7E67-465E28569C5E}"/>
              </a:ext>
            </a:extLst>
          </p:cNvPr>
          <p:cNvPicPr>
            <a:picLocks noChangeAspect="1"/>
          </p:cNvPicPr>
          <p:nvPr/>
        </p:nvPicPr>
        <p:blipFill>
          <a:blip r:embed="rId3"/>
          <a:stretch/>
        </p:blipFill>
        <p:spPr bwMode="auto">
          <a:xfrm>
            <a:off x="4004859" y="1762655"/>
            <a:ext cx="4962524" cy="3829050"/>
          </a:xfrm>
          <a:prstGeom prst="rect">
            <a:avLst/>
          </a:prstGeom>
        </p:spPr>
      </p:pic>
    </p:spTree>
    <p:extLst>
      <p:ext uri="{BB962C8B-B14F-4D97-AF65-F5344CB8AC3E}">
        <p14:creationId xmlns:p14="http://schemas.microsoft.com/office/powerpoint/2010/main" val="23094092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CA57303B-E969-2546-BB13-591A91BD2ED7}"/>
              </a:ext>
            </a:extLst>
          </p:cNvPr>
          <p:cNvSpPr>
            <a:spLocks noGrp="1"/>
          </p:cNvSpPr>
          <p:nvPr>
            <p:ph type="body" sz="quarter" idx="10"/>
          </p:nvPr>
        </p:nvSpPr>
        <p:spPr/>
        <p:txBody>
          <a:bodyPr/>
          <a:lstStyle/>
          <a:p>
            <a:r>
              <a:rPr lang="ru-RU" dirty="0"/>
              <a:t>Оперативная память</a:t>
            </a:r>
          </a:p>
        </p:txBody>
      </p:sp>
      <p:pic>
        <p:nvPicPr>
          <p:cNvPr id="3" name="Рисунок 2">
            <a:extLst>
              <a:ext uri="{FF2B5EF4-FFF2-40B4-BE49-F238E27FC236}">
                <a16:creationId xmlns:a16="http://schemas.microsoft.com/office/drawing/2014/main" id="{10FFD9EC-2052-3E56-0EC3-D11DC0362E36}"/>
              </a:ext>
            </a:extLst>
          </p:cNvPr>
          <p:cNvPicPr>
            <a:picLocks noChangeAspect="1"/>
          </p:cNvPicPr>
          <p:nvPr/>
        </p:nvPicPr>
        <p:blipFill>
          <a:blip r:embed="rId3"/>
          <a:stretch/>
        </p:blipFill>
        <p:spPr bwMode="auto">
          <a:xfrm>
            <a:off x="3859852" y="1513097"/>
            <a:ext cx="5252538" cy="4966556"/>
          </a:xfrm>
          <a:prstGeom prst="rect">
            <a:avLst/>
          </a:prstGeom>
        </p:spPr>
      </p:pic>
    </p:spTree>
    <p:extLst>
      <p:ext uri="{BB962C8B-B14F-4D97-AF65-F5344CB8AC3E}">
        <p14:creationId xmlns:p14="http://schemas.microsoft.com/office/powerpoint/2010/main" val="23787387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CA57303B-E969-2546-BB13-591A91BD2ED7}"/>
              </a:ext>
            </a:extLst>
          </p:cNvPr>
          <p:cNvSpPr>
            <a:spLocks noGrp="1"/>
          </p:cNvSpPr>
          <p:nvPr>
            <p:ph type="body" sz="quarter" idx="10"/>
          </p:nvPr>
        </p:nvSpPr>
        <p:spPr/>
        <p:txBody>
          <a:bodyPr/>
          <a:lstStyle/>
          <a:p>
            <a:r>
              <a:rPr lang="ru-RU" dirty="0"/>
              <a:t>Процессор</a:t>
            </a:r>
          </a:p>
        </p:txBody>
      </p:sp>
      <p:pic>
        <p:nvPicPr>
          <p:cNvPr id="5" name="Рисунок 4">
            <a:extLst>
              <a:ext uri="{FF2B5EF4-FFF2-40B4-BE49-F238E27FC236}">
                <a16:creationId xmlns:a16="http://schemas.microsoft.com/office/drawing/2014/main" id="{664B3BAE-C270-AF89-5E74-05BFFBBFA404}"/>
              </a:ext>
            </a:extLst>
          </p:cNvPr>
          <p:cNvPicPr>
            <a:picLocks noChangeAspect="1"/>
          </p:cNvPicPr>
          <p:nvPr/>
        </p:nvPicPr>
        <p:blipFill>
          <a:blip r:embed="rId3"/>
          <a:stretch/>
        </p:blipFill>
        <p:spPr bwMode="auto">
          <a:xfrm>
            <a:off x="3397151" y="1671418"/>
            <a:ext cx="6177940" cy="4687191"/>
          </a:xfrm>
          <a:prstGeom prst="rect">
            <a:avLst/>
          </a:prstGeom>
        </p:spPr>
      </p:pic>
    </p:spTree>
    <p:extLst>
      <p:ext uri="{BB962C8B-B14F-4D97-AF65-F5344CB8AC3E}">
        <p14:creationId xmlns:p14="http://schemas.microsoft.com/office/powerpoint/2010/main" val="41491852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Инфраструктура вычислений</a:t>
            </a:r>
          </a:p>
        </p:txBody>
      </p:sp>
      <p:sp>
        <p:nvSpPr>
          <p:cNvPr id="3" name="Текст 2">
            <a:extLst>
              <a:ext uri="{FF2B5EF4-FFF2-40B4-BE49-F238E27FC236}">
                <a16:creationId xmlns:a16="http://schemas.microsoft.com/office/drawing/2014/main" id="{CC312642-18DD-D93F-6D4A-C8F410DF7286}"/>
              </a:ext>
            </a:extLst>
          </p:cNvPr>
          <p:cNvSpPr>
            <a:spLocks noGrp="1"/>
          </p:cNvSpPr>
          <p:nvPr>
            <p:ph type="body" sz="quarter" idx="11"/>
          </p:nvPr>
        </p:nvSpPr>
        <p:spPr/>
        <p:txBody>
          <a:bodyPr/>
          <a:lstStyle/>
          <a:p>
            <a:pPr>
              <a:lnSpc>
                <a:spcPct val="90000"/>
              </a:lnSpc>
              <a:spcBef>
                <a:spcPts val="1416"/>
              </a:spcBef>
              <a:buNone/>
              <a:defRPr/>
            </a:pPr>
            <a:r>
              <a:rPr lang="ru-RU" sz="3000" b="0" strike="noStrike" spc="0" dirty="0">
                <a:solidFill>
                  <a:srgbClr val="000000"/>
                </a:solidFill>
                <a:ea typeface="Segoe UI"/>
                <a:cs typeface="Segoe UI"/>
              </a:rPr>
              <a:t>На данный момент выделяют следующие виды вычислительных инфраструктур:</a:t>
            </a:r>
          </a:p>
          <a:p>
            <a:endParaRPr lang="ru-RU" dirty="0"/>
          </a:p>
        </p:txBody>
      </p:sp>
    </p:spTree>
    <p:extLst>
      <p:ext uri="{BB962C8B-B14F-4D97-AF65-F5344CB8AC3E}">
        <p14:creationId xmlns:p14="http://schemas.microsoft.com/office/powerpoint/2010/main" val="191143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D9CFA6F-1312-4791-A826-C59061835B59}"/>
              </a:ext>
            </a:extLst>
          </p:cNvPr>
          <p:cNvSpPr>
            <a:spLocks noGrp="1"/>
          </p:cNvSpPr>
          <p:nvPr>
            <p:ph type="body" sz="quarter" idx="10"/>
          </p:nvPr>
        </p:nvSpPr>
        <p:spPr/>
        <p:txBody>
          <a:bodyPr/>
          <a:lstStyle/>
          <a:p>
            <a:pPr algn="l"/>
            <a:r>
              <a:rPr lang="ru-RU" sz="4800" dirty="0"/>
              <a:t>Тема 1. </a:t>
            </a:r>
            <a:r>
              <a:rPr lang="ru-RU" sz="4800" b="0" strike="noStrike" spc="0" dirty="0">
                <a:solidFill>
                  <a:srgbClr val="000000"/>
                </a:solidFill>
                <a:latin typeface="Segoe UI"/>
                <a:ea typeface="Segoe UI"/>
                <a:cs typeface="Segoe UI"/>
              </a:rPr>
              <a:t>Технологии хранения информации и больших объемов данных</a:t>
            </a:r>
            <a:endParaRPr lang="ru-RU" sz="4800" dirty="0"/>
          </a:p>
          <a:p>
            <a:pPr algn="l"/>
            <a:endParaRPr lang="ru-RU" sz="4800" dirty="0"/>
          </a:p>
        </p:txBody>
      </p:sp>
      <p:sp>
        <p:nvSpPr>
          <p:cNvPr id="3" name="Текст 2">
            <a:extLst>
              <a:ext uri="{FF2B5EF4-FFF2-40B4-BE49-F238E27FC236}">
                <a16:creationId xmlns:a16="http://schemas.microsoft.com/office/drawing/2014/main" id="{3B8BDD9D-A652-4B80-83E8-B6076D1163FA}"/>
              </a:ext>
            </a:extLst>
          </p:cNvPr>
          <p:cNvSpPr>
            <a:spLocks noGrp="1"/>
          </p:cNvSpPr>
          <p:nvPr>
            <p:ph type="body" sz="quarter" idx="11"/>
          </p:nvPr>
        </p:nvSpPr>
        <p:spPr>
          <a:xfrm>
            <a:off x="893619" y="3428999"/>
            <a:ext cx="11185004" cy="2889045"/>
          </a:xfrm>
        </p:spPr>
        <p:txBody>
          <a:bodyPr/>
          <a:lstStyle/>
          <a:p>
            <a:pPr marL="0" indent="0">
              <a:buNone/>
            </a:pPr>
            <a:r>
              <a:rPr lang="ru-RU" sz="2400" dirty="0"/>
              <a:t>Введение в большие данные</a:t>
            </a:r>
          </a:p>
        </p:txBody>
      </p:sp>
    </p:spTree>
    <p:extLst>
      <p:ext uri="{BB962C8B-B14F-4D97-AF65-F5344CB8AC3E}">
        <p14:creationId xmlns:p14="http://schemas.microsoft.com/office/powerpoint/2010/main" val="17677045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Инфраструктура вычислений</a:t>
            </a:r>
          </a:p>
        </p:txBody>
      </p:sp>
      <p:sp>
        <p:nvSpPr>
          <p:cNvPr id="3" name="Текст 2">
            <a:extLst>
              <a:ext uri="{FF2B5EF4-FFF2-40B4-BE49-F238E27FC236}">
                <a16:creationId xmlns:a16="http://schemas.microsoft.com/office/drawing/2014/main" id="{CC312642-18DD-D93F-6D4A-C8F410DF7286}"/>
              </a:ext>
            </a:extLst>
          </p:cNvPr>
          <p:cNvSpPr>
            <a:spLocks noGrp="1"/>
          </p:cNvSpPr>
          <p:nvPr>
            <p:ph type="body" sz="quarter" idx="11"/>
          </p:nvPr>
        </p:nvSpPr>
        <p:spPr/>
        <p:txBody>
          <a:bodyPr/>
          <a:lstStyle/>
          <a:p>
            <a:pPr>
              <a:lnSpc>
                <a:spcPct val="90000"/>
              </a:lnSpc>
              <a:spcBef>
                <a:spcPts val="1416"/>
              </a:spcBef>
              <a:buNone/>
              <a:defRPr/>
            </a:pPr>
            <a:r>
              <a:rPr lang="ru-RU" sz="3000" b="0" strike="noStrike" spc="0" dirty="0">
                <a:solidFill>
                  <a:srgbClr val="000000"/>
                </a:solidFill>
                <a:ea typeface="Segoe UI"/>
                <a:cs typeface="Segoe UI"/>
              </a:rPr>
              <a:t>На данный момент выделяют следующие виды вычислительных инфраструктур:</a:t>
            </a:r>
          </a:p>
          <a:p>
            <a:pPr marL="514350" indent="-514350">
              <a:lnSpc>
                <a:spcPct val="90000"/>
              </a:lnSpc>
              <a:spcBef>
                <a:spcPts val="1416"/>
              </a:spcBef>
              <a:buAutoNum type="arabicPeriod"/>
              <a:defRPr/>
            </a:pPr>
            <a:r>
              <a:rPr lang="ru-RU" sz="3000" b="0" strike="noStrike" spc="0" dirty="0">
                <a:solidFill>
                  <a:srgbClr val="000000"/>
                </a:solidFill>
                <a:ea typeface="Segoe UI"/>
                <a:cs typeface="Segoe UI"/>
              </a:rPr>
              <a:t>Персональные компьютеры (терминал доступа к серверу)</a:t>
            </a:r>
            <a:endParaRPr lang="en-US" sz="3000" b="0" strike="noStrike" spc="0" dirty="0">
              <a:solidFill>
                <a:srgbClr val="000000"/>
              </a:solidFill>
              <a:ea typeface="Segoe UI"/>
              <a:cs typeface="Segoe UI"/>
            </a:endParaRPr>
          </a:p>
          <a:p>
            <a:pPr marL="514350" indent="-514350">
              <a:lnSpc>
                <a:spcPct val="90000"/>
              </a:lnSpc>
              <a:spcBef>
                <a:spcPts val="1416"/>
              </a:spcBef>
              <a:buAutoNum type="arabicPeriod"/>
              <a:defRPr/>
            </a:pPr>
            <a:r>
              <a:rPr lang="ru-RU" sz="3000" b="0" strike="noStrike" spc="0" dirty="0">
                <a:solidFill>
                  <a:srgbClr val="000000"/>
                </a:solidFill>
                <a:ea typeface="Segoe UI"/>
                <a:cs typeface="Segoe UI"/>
              </a:rPr>
              <a:t>Локальные вычислительные сервера</a:t>
            </a:r>
            <a:endParaRPr lang="en-US" sz="3000" b="0" strike="noStrike" spc="0" dirty="0">
              <a:solidFill>
                <a:srgbClr val="000000"/>
              </a:solidFill>
              <a:ea typeface="Segoe UI"/>
              <a:cs typeface="Segoe UI"/>
            </a:endParaRPr>
          </a:p>
          <a:p>
            <a:pPr marL="514350" indent="-514350">
              <a:lnSpc>
                <a:spcPct val="90000"/>
              </a:lnSpc>
              <a:spcBef>
                <a:spcPts val="1416"/>
              </a:spcBef>
              <a:buAutoNum type="arabicPeriod"/>
              <a:defRPr/>
            </a:pPr>
            <a:r>
              <a:rPr lang="ru-RU" sz="3000" b="0" strike="noStrike" spc="0" dirty="0">
                <a:solidFill>
                  <a:srgbClr val="000000"/>
                </a:solidFill>
                <a:ea typeface="Segoe UI"/>
                <a:cs typeface="Segoe UI"/>
              </a:rPr>
              <a:t>Частный облачный сервис</a:t>
            </a:r>
            <a:endParaRPr lang="en-US" sz="3000" dirty="0">
              <a:solidFill>
                <a:srgbClr val="000000"/>
              </a:solidFill>
              <a:ea typeface="Segoe UI"/>
              <a:cs typeface="Segoe UI"/>
            </a:endParaRPr>
          </a:p>
          <a:p>
            <a:pPr marL="514350" indent="-514350">
              <a:lnSpc>
                <a:spcPct val="90000"/>
              </a:lnSpc>
              <a:spcBef>
                <a:spcPts val="1416"/>
              </a:spcBef>
              <a:buAutoNum type="arabicPeriod"/>
              <a:defRPr/>
            </a:pPr>
            <a:r>
              <a:rPr lang="ru-RU" sz="3000" b="0" strike="noStrike" spc="0" dirty="0">
                <a:solidFill>
                  <a:srgbClr val="000000"/>
                </a:solidFill>
                <a:ea typeface="Segoe UI"/>
                <a:cs typeface="Segoe UI"/>
              </a:rPr>
              <a:t>Общедоступный облачный сервис</a:t>
            </a:r>
          </a:p>
          <a:p>
            <a:endParaRPr lang="ru-RU" dirty="0"/>
          </a:p>
        </p:txBody>
      </p:sp>
    </p:spTree>
    <p:extLst>
      <p:ext uri="{BB962C8B-B14F-4D97-AF65-F5344CB8AC3E}">
        <p14:creationId xmlns:p14="http://schemas.microsoft.com/office/powerpoint/2010/main" val="19311555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Персональные компьютеры</a:t>
            </a:r>
          </a:p>
        </p:txBody>
      </p:sp>
      <p:pic>
        <p:nvPicPr>
          <p:cNvPr id="4" name="Рисунок 3">
            <a:extLst>
              <a:ext uri="{FF2B5EF4-FFF2-40B4-BE49-F238E27FC236}">
                <a16:creationId xmlns:a16="http://schemas.microsoft.com/office/drawing/2014/main" id="{CF3A3031-CD7C-BE7D-324B-F8D4995E1D29}"/>
              </a:ext>
            </a:extLst>
          </p:cNvPr>
          <p:cNvPicPr>
            <a:picLocks noChangeAspect="1"/>
          </p:cNvPicPr>
          <p:nvPr/>
        </p:nvPicPr>
        <p:blipFill>
          <a:blip r:embed="rId3"/>
          <a:stretch/>
        </p:blipFill>
        <p:spPr bwMode="auto">
          <a:xfrm>
            <a:off x="5886310" y="3130915"/>
            <a:ext cx="3634679" cy="3112678"/>
          </a:xfrm>
          <a:prstGeom prst="rect">
            <a:avLst/>
          </a:prstGeom>
        </p:spPr>
      </p:pic>
      <p:pic>
        <p:nvPicPr>
          <p:cNvPr id="5" name="Рисунок 4">
            <a:extLst>
              <a:ext uri="{FF2B5EF4-FFF2-40B4-BE49-F238E27FC236}">
                <a16:creationId xmlns:a16="http://schemas.microsoft.com/office/drawing/2014/main" id="{F57738A5-C983-802B-99CB-3ED076B395FE}"/>
              </a:ext>
            </a:extLst>
          </p:cNvPr>
          <p:cNvPicPr>
            <a:picLocks noChangeAspect="1"/>
          </p:cNvPicPr>
          <p:nvPr/>
        </p:nvPicPr>
        <p:blipFill>
          <a:blip r:embed="rId4"/>
          <a:stretch/>
        </p:blipFill>
        <p:spPr bwMode="auto">
          <a:xfrm>
            <a:off x="3424989" y="1963350"/>
            <a:ext cx="2931300" cy="2931300"/>
          </a:xfrm>
          <a:prstGeom prst="rect">
            <a:avLst/>
          </a:prstGeom>
        </p:spPr>
      </p:pic>
    </p:spTree>
    <p:extLst>
      <p:ext uri="{BB962C8B-B14F-4D97-AF65-F5344CB8AC3E}">
        <p14:creationId xmlns:p14="http://schemas.microsoft.com/office/powerpoint/2010/main" val="33449032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Персональные компьютеры</a:t>
            </a:r>
          </a:p>
        </p:txBody>
      </p:sp>
      <p:sp>
        <p:nvSpPr>
          <p:cNvPr id="3" name="Текст 2">
            <a:extLst>
              <a:ext uri="{FF2B5EF4-FFF2-40B4-BE49-F238E27FC236}">
                <a16:creationId xmlns:a16="http://schemas.microsoft.com/office/drawing/2014/main" id="{8453BE13-87AF-5475-98E8-8726A57EAE03}"/>
              </a:ext>
            </a:extLst>
          </p:cNvPr>
          <p:cNvSpPr>
            <a:spLocks noGrp="1"/>
          </p:cNvSpPr>
          <p:nvPr>
            <p:ph type="body" sz="quarter" idx="11"/>
          </p:nvPr>
        </p:nvSpPr>
        <p:spPr/>
        <p:txBody>
          <a:bodyPr/>
          <a:lstStyle/>
          <a:p>
            <a:pPr>
              <a:lnSpc>
                <a:spcPct val="90000"/>
              </a:lnSpc>
              <a:spcBef>
                <a:spcPts val="1415"/>
              </a:spcBef>
              <a:buNone/>
              <a:defRPr/>
            </a:pPr>
            <a:r>
              <a:rPr lang="ru-RU" sz="2600" b="1" strike="noStrike" spc="0" dirty="0">
                <a:solidFill>
                  <a:srgbClr val="000000"/>
                </a:solidFill>
                <a:ea typeface="Segoe UI"/>
                <a:cs typeface="Segoe UI"/>
              </a:rPr>
              <a:t>Типичная конфигурация современного ПК:</a:t>
            </a:r>
            <a:endParaRPr lang="ru-RU" sz="2600" b="0" strike="noStrike" spc="0" dirty="0">
              <a:solidFill>
                <a:srgbClr val="000000"/>
              </a:solidFill>
              <a:ea typeface="Segoe UI"/>
              <a:cs typeface="Segoe UI"/>
            </a:endParaRPr>
          </a:p>
          <a:p>
            <a:pPr marL="514350" indent="-514350">
              <a:lnSpc>
                <a:spcPct val="90000"/>
              </a:lnSpc>
              <a:spcBef>
                <a:spcPts val="1415"/>
              </a:spcBef>
              <a:buAutoNum type="arabicPeriod"/>
              <a:defRPr/>
            </a:pPr>
            <a:r>
              <a:rPr lang="ru-RU" sz="2600" b="0" strike="noStrike" spc="0" dirty="0">
                <a:solidFill>
                  <a:srgbClr val="000000"/>
                </a:solidFill>
                <a:ea typeface="Segoe UI"/>
                <a:cs typeface="Segoe UI"/>
              </a:rPr>
              <a:t>Центральный процессор </a:t>
            </a:r>
            <a:br>
              <a:rPr lang="ru-RU" sz="2600" b="0" strike="noStrike" spc="0" dirty="0">
                <a:solidFill>
                  <a:srgbClr val="000000"/>
                </a:solidFill>
                <a:ea typeface="Segoe UI"/>
                <a:cs typeface="Segoe UI"/>
              </a:rPr>
            </a:br>
            <a:r>
              <a:rPr lang="ru-RU" sz="2600" b="0" strike="noStrike" spc="0" dirty="0">
                <a:solidFill>
                  <a:srgbClr val="000000"/>
                </a:solidFill>
                <a:ea typeface="Segoe UI"/>
                <a:cs typeface="Segoe UI"/>
              </a:rPr>
              <a:t>(x64, 4 ядра, ~ 2.6 ГГц)</a:t>
            </a:r>
            <a:endParaRPr lang="en-US" sz="2600" b="0" strike="noStrike" spc="0" dirty="0">
              <a:solidFill>
                <a:srgbClr val="000000"/>
              </a:solidFill>
              <a:ea typeface="Segoe UI"/>
              <a:cs typeface="Segoe UI"/>
            </a:endParaRPr>
          </a:p>
          <a:p>
            <a:pPr marL="514350" indent="-514350">
              <a:lnSpc>
                <a:spcPct val="90000"/>
              </a:lnSpc>
              <a:spcBef>
                <a:spcPts val="1415"/>
              </a:spcBef>
              <a:buAutoNum type="arabicPeriod"/>
              <a:defRPr/>
            </a:pPr>
            <a:r>
              <a:rPr lang="ru-RU" sz="2600" b="0" strike="noStrike" spc="0" dirty="0">
                <a:solidFill>
                  <a:srgbClr val="000000"/>
                </a:solidFill>
                <a:ea typeface="Segoe UI"/>
                <a:cs typeface="Segoe UI"/>
              </a:rPr>
              <a:t>Оперативная память DDR4 8-16 Гб</a:t>
            </a:r>
            <a:endParaRPr lang="en-US" sz="2600" b="0" strike="noStrike" spc="0" dirty="0">
              <a:solidFill>
                <a:srgbClr val="000000"/>
              </a:solidFill>
              <a:ea typeface="Segoe UI"/>
              <a:cs typeface="Segoe UI"/>
            </a:endParaRPr>
          </a:p>
          <a:p>
            <a:pPr marL="514350" indent="-514350">
              <a:lnSpc>
                <a:spcPct val="90000"/>
              </a:lnSpc>
              <a:spcBef>
                <a:spcPts val="1415"/>
              </a:spcBef>
              <a:buAutoNum type="arabicPeriod"/>
              <a:defRPr/>
            </a:pPr>
            <a:r>
              <a:rPr lang="ru-RU" sz="2600" b="0" strike="noStrike" spc="0" dirty="0">
                <a:solidFill>
                  <a:srgbClr val="000000"/>
                </a:solidFill>
                <a:ea typeface="Segoe UI"/>
                <a:cs typeface="Segoe UI"/>
              </a:rPr>
              <a:t>Дисковый накопитель 500-1000Гб (HDD/SSD)</a:t>
            </a:r>
            <a:endParaRPr lang="en-US" sz="2600" b="0" strike="noStrike" spc="0" dirty="0">
              <a:solidFill>
                <a:srgbClr val="000000"/>
              </a:solidFill>
              <a:ea typeface="Segoe UI"/>
              <a:cs typeface="Segoe UI"/>
            </a:endParaRPr>
          </a:p>
          <a:p>
            <a:pPr marL="514350" indent="-514350">
              <a:lnSpc>
                <a:spcPct val="90000"/>
              </a:lnSpc>
              <a:spcBef>
                <a:spcPts val="1415"/>
              </a:spcBef>
              <a:buAutoNum type="arabicPeriod"/>
              <a:defRPr/>
            </a:pPr>
            <a:r>
              <a:rPr lang="ru-RU" sz="2600" b="0" strike="noStrike" spc="0" dirty="0">
                <a:solidFill>
                  <a:srgbClr val="000000"/>
                </a:solidFill>
                <a:ea typeface="Segoe UI"/>
                <a:cs typeface="Segoe UI"/>
              </a:rPr>
              <a:t>Операционная система Windows/Linux/</a:t>
            </a:r>
            <a:r>
              <a:rPr lang="ru-RU" sz="2600" b="0" strike="noStrike" spc="0" dirty="0" err="1">
                <a:solidFill>
                  <a:srgbClr val="000000"/>
                </a:solidFill>
                <a:ea typeface="Segoe UI"/>
                <a:cs typeface="Segoe UI"/>
              </a:rPr>
              <a:t>MacOS</a:t>
            </a:r>
            <a:r>
              <a:rPr lang="ru-RU" sz="2600" b="0" strike="noStrike" spc="0" dirty="0">
                <a:solidFill>
                  <a:srgbClr val="000000"/>
                </a:solidFill>
                <a:ea typeface="Segoe UI"/>
                <a:cs typeface="Segoe UI"/>
              </a:rPr>
              <a:t> с GUI</a:t>
            </a:r>
          </a:p>
          <a:p>
            <a:endParaRPr lang="ru-RU" sz="2600" dirty="0"/>
          </a:p>
        </p:txBody>
      </p:sp>
    </p:spTree>
    <p:extLst>
      <p:ext uri="{BB962C8B-B14F-4D97-AF65-F5344CB8AC3E}">
        <p14:creationId xmlns:p14="http://schemas.microsoft.com/office/powerpoint/2010/main" val="27128103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Локальный сервер</a:t>
            </a:r>
          </a:p>
        </p:txBody>
      </p:sp>
      <p:sp>
        <p:nvSpPr>
          <p:cNvPr id="3" name="Текст 2">
            <a:extLst>
              <a:ext uri="{FF2B5EF4-FFF2-40B4-BE49-F238E27FC236}">
                <a16:creationId xmlns:a16="http://schemas.microsoft.com/office/drawing/2014/main" id="{8453BE13-87AF-5475-98E8-8726A57EAE03}"/>
              </a:ext>
            </a:extLst>
          </p:cNvPr>
          <p:cNvSpPr>
            <a:spLocks noGrp="1"/>
          </p:cNvSpPr>
          <p:nvPr>
            <p:ph type="body" sz="quarter" idx="11"/>
          </p:nvPr>
        </p:nvSpPr>
        <p:spPr>
          <a:xfrm>
            <a:off x="5082639" y="1830183"/>
            <a:ext cx="6995983" cy="4487862"/>
          </a:xfrm>
        </p:spPr>
        <p:txBody>
          <a:bodyPr/>
          <a:lstStyle/>
          <a:p>
            <a:endParaRPr lang="ru-RU" sz="2600" dirty="0"/>
          </a:p>
        </p:txBody>
      </p:sp>
    </p:spTree>
    <p:extLst>
      <p:ext uri="{BB962C8B-B14F-4D97-AF65-F5344CB8AC3E}">
        <p14:creationId xmlns:p14="http://schemas.microsoft.com/office/powerpoint/2010/main" val="31448326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Локальный сервер</a:t>
            </a:r>
          </a:p>
        </p:txBody>
      </p:sp>
      <p:sp>
        <p:nvSpPr>
          <p:cNvPr id="3" name="Текст 2">
            <a:extLst>
              <a:ext uri="{FF2B5EF4-FFF2-40B4-BE49-F238E27FC236}">
                <a16:creationId xmlns:a16="http://schemas.microsoft.com/office/drawing/2014/main" id="{8453BE13-87AF-5475-98E8-8726A57EAE03}"/>
              </a:ext>
            </a:extLst>
          </p:cNvPr>
          <p:cNvSpPr>
            <a:spLocks noGrp="1"/>
          </p:cNvSpPr>
          <p:nvPr>
            <p:ph type="body" sz="quarter" idx="11"/>
          </p:nvPr>
        </p:nvSpPr>
        <p:spPr/>
        <p:txBody>
          <a:bodyPr/>
          <a:lstStyle/>
          <a:p>
            <a:pPr>
              <a:lnSpc>
                <a:spcPct val="90000"/>
              </a:lnSpc>
              <a:spcBef>
                <a:spcPts val="1415"/>
              </a:spcBef>
              <a:buNone/>
              <a:defRPr/>
            </a:pPr>
            <a:r>
              <a:rPr lang="ru-RU" sz="2600" b="1" strike="noStrike" spc="0" dirty="0">
                <a:solidFill>
                  <a:srgbClr val="000000"/>
                </a:solidFill>
                <a:ea typeface="Segoe UI"/>
                <a:cs typeface="Segoe UI"/>
              </a:rPr>
              <a:t>Типичная конфигурация одной серверной стойки:</a:t>
            </a:r>
          </a:p>
          <a:p>
            <a:pPr marL="514350" indent="-514350">
              <a:lnSpc>
                <a:spcPct val="90000"/>
              </a:lnSpc>
              <a:spcBef>
                <a:spcPts val="1415"/>
              </a:spcBef>
              <a:buAutoNum type="arabicPeriod"/>
              <a:defRPr/>
            </a:pPr>
            <a:r>
              <a:rPr lang="ru-RU" sz="2600" strike="noStrike" spc="0" dirty="0">
                <a:solidFill>
                  <a:srgbClr val="000000"/>
                </a:solidFill>
                <a:ea typeface="Segoe UI"/>
                <a:cs typeface="Segoe UI"/>
              </a:rPr>
              <a:t>Центральный процессор (x64, 20 ядер, ~ 3 ГГц, до 8 процессоров)</a:t>
            </a:r>
          </a:p>
          <a:p>
            <a:pPr marL="514350" indent="-514350">
              <a:lnSpc>
                <a:spcPct val="90000"/>
              </a:lnSpc>
              <a:spcBef>
                <a:spcPts val="1415"/>
              </a:spcBef>
              <a:buAutoNum type="arabicPeriod"/>
              <a:defRPr/>
            </a:pPr>
            <a:r>
              <a:rPr lang="ru-RU" sz="2600" strike="noStrike" spc="0" dirty="0">
                <a:solidFill>
                  <a:srgbClr val="000000"/>
                </a:solidFill>
                <a:ea typeface="Segoe UI"/>
                <a:cs typeface="Segoe UI"/>
              </a:rPr>
              <a:t>Оперативная память DDR4 ~ 512-2048 Гб</a:t>
            </a:r>
          </a:p>
          <a:p>
            <a:pPr marL="514350" indent="-514350">
              <a:lnSpc>
                <a:spcPct val="90000"/>
              </a:lnSpc>
              <a:spcBef>
                <a:spcPts val="1415"/>
              </a:spcBef>
              <a:buAutoNum type="arabicPeriod"/>
              <a:defRPr/>
            </a:pPr>
            <a:r>
              <a:rPr lang="ru-RU" sz="2600" strike="noStrike" spc="0" dirty="0">
                <a:solidFill>
                  <a:srgbClr val="000000"/>
                </a:solidFill>
                <a:ea typeface="Segoe UI"/>
                <a:cs typeface="Segoe UI"/>
              </a:rPr>
              <a:t>Дисковый накопитель ~ 10-100Тб (HDD/SSD)</a:t>
            </a:r>
          </a:p>
          <a:p>
            <a:pPr marL="514350" indent="-514350">
              <a:lnSpc>
                <a:spcPct val="90000"/>
              </a:lnSpc>
              <a:spcBef>
                <a:spcPts val="1415"/>
              </a:spcBef>
              <a:buAutoNum type="arabicPeriod"/>
              <a:defRPr/>
            </a:pPr>
            <a:r>
              <a:rPr lang="ru-RU" sz="2600" strike="noStrike" spc="0" dirty="0">
                <a:solidFill>
                  <a:srgbClr val="000000"/>
                </a:solidFill>
                <a:ea typeface="Segoe UI"/>
                <a:cs typeface="Segoe UI"/>
              </a:rPr>
              <a:t>Операционная система Linux Server CLI (</a:t>
            </a:r>
            <a:r>
              <a:rPr lang="ru-RU" sz="2600" strike="noStrike" spc="0" dirty="0" err="1">
                <a:solidFill>
                  <a:srgbClr val="000000"/>
                </a:solidFill>
                <a:ea typeface="Segoe UI"/>
                <a:cs typeface="Segoe UI"/>
              </a:rPr>
              <a:t>Debian</a:t>
            </a:r>
            <a:r>
              <a:rPr lang="ru-RU" sz="2600" strike="noStrike" spc="0" dirty="0">
                <a:solidFill>
                  <a:srgbClr val="000000"/>
                </a:solidFill>
                <a:ea typeface="Segoe UI"/>
                <a:cs typeface="Segoe UI"/>
              </a:rPr>
              <a:t> / </a:t>
            </a:r>
            <a:r>
              <a:rPr lang="ru-RU" sz="2600" strike="noStrike" spc="0" dirty="0" err="1">
                <a:solidFill>
                  <a:srgbClr val="000000"/>
                </a:solidFill>
                <a:ea typeface="Segoe UI"/>
                <a:cs typeface="Segoe UI"/>
              </a:rPr>
              <a:t>CentOS</a:t>
            </a:r>
            <a:r>
              <a:rPr lang="ru-RU" sz="2600" strike="noStrike" spc="0" dirty="0">
                <a:solidFill>
                  <a:srgbClr val="000000"/>
                </a:solidFill>
                <a:ea typeface="Segoe UI"/>
                <a:cs typeface="Segoe UI"/>
              </a:rPr>
              <a:t> / Red Hat)</a:t>
            </a:r>
          </a:p>
          <a:p>
            <a:endParaRPr lang="ru-RU" sz="2600" dirty="0"/>
          </a:p>
        </p:txBody>
      </p:sp>
    </p:spTree>
    <p:extLst>
      <p:ext uri="{BB962C8B-B14F-4D97-AF65-F5344CB8AC3E}">
        <p14:creationId xmlns:p14="http://schemas.microsoft.com/office/powerpoint/2010/main" val="37217146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Центры обработки данных</a:t>
            </a:r>
          </a:p>
        </p:txBody>
      </p:sp>
      <p:pic>
        <p:nvPicPr>
          <p:cNvPr id="1756663158" name="Рисунок 1756663157"/>
          <p:cNvPicPr>
            <a:picLocks noChangeAspect="1"/>
          </p:cNvPicPr>
          <p:nvPr/>
        </p:nvPicPr>
        <p:blipFill>
          <a:blip r:embed="rId3"/>
          <a:stretch/>
        </p:blipFill>
        <p:spPr bwMode="auto">
          <a:xfrm>
            <a:off x="3822253" y="2103296"/>
            <a:ext cx="5327735" cy="3545656"/>
          </a:xfrm>
          <a:prstGeom prst="rect">
            <a:avLst/>
          </a:prstGeom>
        </p:spPr>
      </p:pic>
    </p:spTree>
    <p:extLst>
      <p:ext uri="{BB962C8B-B14F-4D97-AF65-F5344CB8AC3E}">
        <p14:creationId xmlns:p14="http://schemas.microsoft.com/office/powerpoint/2010/main" val="31553935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Классы ЦОД</a:t>
            </a:r>
          </a:p>
        </p:txBody>
      </p:sp>
      <p:graphicFrame>
        <p:nvGraphicFramePr>
          <p:cNvPr id="3" name="Таблица 2">
            <a:extLst>
              <a:ext uri="{FF2B5EF4-FFF2-40B4-BE49-F238E27FC236}">
                <a16:creationId xmlns:a16="http://schemas.microsoft.com/office/drawing/2014/main" id="{657F50FC-F82F-E20B-12D1-2DFFB8ACB31B}"/>
              </a:ext>
            </a:extLst>
          </p:cNvPr>
          <p:cNvGraphicFramePr>
            <a:graphicFrameLocks/>
          </p:cNvGraphicFramePr>
          <p:nvPr>
            <p:extLst>
              <p:ext uri="{D42A27DB-BD31-4B8C-83A1-F6EECF244321}">
                <p14:modId xmlns:p14="http://schemas.microsoft.com/office/powerpoint/2010/main" val="1933915363"/>
              </p:ext>
            </p:extLst>
          </p:nvPr>
        </p:nvGraphicFramePr>
        <p:xfrm>
          <a:off x="893619" y="1831751"/>
          <a:ext cx="10404762" cy="4267743"/>
        </p:xfrm>
        <a:graphic>
          <a:graphicData uri="http://schemas.openxmlformats.org/drawingml/2006/table">
            <a:tbl>
              <a:tblPr firstRow="1" bandRow="1"/>
              <a:tblGrid>
                <a:gridCol w="1286919">
                  <a:extLst>
                    <a:ext uri="{9D8B030D-6E8A-4147-A177-3AD203B41FA5}">
                      <a16:colId xmlns:a16="http://schemas.microsoft.com/office/drawing/2014/main" val="20000"/>
                    </a:ext>
                  </a:extLst>
                </a:gridCol>
                <a:gridCol w="7692278">
                  <a:extLst>
                    <a:ext uri="{9D8B030D-6E8A-4147-A177-3AD203B41FA5}">
                      <a16:colId xmlns:a16="http://schemas.microsoft.com/office/drawing/2014/main" val="20001"/>
                    </a:ext>
                  </a:extLst>
                </a:gridCol>
                <a:gridCol w="1425565">
                  <a:extLst>
                    <a:ext uri="{9D8B030D-6E8A-4147-A177-3AD203B41FA5}">
                      <a16:colId xmlns:a16="http://schemas.microsoft.com/office/drawing/2014/main" val="20002"/>
                    </a:ext>
                  </a:extLst>
                </a:gridCol>
              </a:tblGrid>
              <a:tr h="498763">
                <a:tc>
                  <a:txBody>
                    <a:bodyPr/>
                    <a:lstStyle/>
                    <a:p>
                      <a:pPr algn="ctr">
                        <a:defRPr/>
                      </a:pPr>
                      <a:r>
                        <a:rPr lang="en-US" dirty="0"/>
                        <a:t>Tier</a:t>
                      </a:r>
                      <a:endParaRPr dirty="0"/>
                    </a:p>
                  </a:txBody>
                  <a:tcPr>
                    <a:solidFill>
                      <a:schemeClr val="bg1">
                        <a:lumMod val="85000"/>
                      </a:schemeClr>
                    </a:solidFill>
                  </a:tcPr>
                </a:tc>
                <a:tc>
                  <a:txBody>
                    <a:bodyPr/>
                    <a:lstStyle/>
                    <a:p>
                      <a:pPr algn="ctr">
                        <a:defRPr/>
                      </a:pPr>
                      <a:r>
                        <a:rPr dirty="0" err="1"/>
                        <a:t>Особенности</a:t>
                      </a:r>
                      <a:endParaRPr dirty="0"/>
                    </a:p>
                  </a:txBody>
                  <a:tcPr>
                    <a:solidFill>
                      <a:schemeClr val="bg1">
                        <a:lumMod val="85000"/>
                      </a:schemeClr>
                    </a:solidFill>
                  </a:tcPr>
                </a:tc>
                <a:tc>
                  <a:txBody>
                    <a:bodyPr/>
                    <a:lstStyle/>
                    <a:p>
                      <a:pPr algn="ctr">
                        <a:defRPr/>
                      </a:pPr>
                      <a:r>
                        <a:rPr lang="ru-RU" dirty="0"/>
                        <a:t>Доступ</a:t>
                      </a:r>
                      <a:endParaRPr dirty="0"/>
                    </a:p>
                  </a:txBody>
                  <a:tcPr>
                    <a:solidFill>
                      <a:schemeClr val="bg1">
                        <a:lumMod val="85000"/>
                      </a:schemeClr>
                    </a:solidFill>
                  </a:tcPr>
                </a:tc>
                <a:extLst>
                  <a:ext uri="{0D108BD9-81ED-4DB2-BD59-A6C34878D82A}">
                    <a16:rowId xmlns:a16="http://schemas.microsoft.com/office/drawing/2014/main" val="10000"/>
                  </a:ext>
                </a:extLst>
              </a:tr>
              <a:tr h="971060">
                <a:tc>
                  <a:txBody>
                    <a:bodyPr/>
                    <a:lstStyle/>
                    <a:p>
                      <a:pPr>
                        <a:defRPr/>
                      </a:pPr>
                      <a:r>
                        <a:rPr sz="1800" b="0" i="0" u="none" strike="noStrike" kern="1200" cap="none" spc="0" dirty="0">
                          <a:solidFill>
                            <a:schemeClr val="dk1"/>
                          </a:solidFill>
                          <a:latin typeface="+mn-lt"/>
                          <a:ea typeface="+mn-ea"/>
                          <a:cs typeface="Arial"/>
                        </a:rPr>
                        <a:t>Tier 1</a:t>
                      </a:r>
                    </a:p>
                  </a:txBody>
                  <a:tcPr/>
                </a:tc>
                <a:tc>
                  <a:txBody>
                    <a:bodyPr/>
                    <a:lstStyle/>
                    <a:p>
                      <a:pPr>
                        <a:defRPr/>
                      </a:pPr>
                      <a:r>
                        <a:rPr lang="en-US" sz="1800" b="0" i="0" u="none" strike="noStrike" cap="none" spc="0" dirty="0">
                          <a:solidFill>
                            <a:schemeClr val="dk1"/>
                          </a:solidFill>
                          <a:latin typeface="+mn-lt"/>
                          <a:cs typeface="Arial"/>
                        </a:rPr>
                        <a:t>В </a:t>
                      </a:r>
                      <a:r>
                        <a:rPr lang="en-US" sz="1800" b="0" i="0" u="none" strike="noStrike" cap="none" spc="0" dirty="0" err="1">
                          <a:solidFill>
                            <a:schemeClr val="dk1"/>
                          </a:solidFill>
                          <a:latin typeface="+mn-lt"/>
                          <a:cs typeface="Arial"/>
                        </a:rPr>
                        <a:t>случае</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отказов</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работа</a:t>
                      </a:r>
                      <a:r>
                        <a:rPr lang="en-US" sz="1800" b="0" i="0" u="none" strike="noStrike" cap="none" spc="0" dirty="0">
                          <a:solidFill>
                            <a:schemeClr val="dk1"/>
                          </a:solidFill>
                          <a:latin typeface="+mn-lt"/>
                          <a:cs typeface="Arial"/>
                        </a:rPr>
                        <a:t> ЦОД </a:t>
                      </a:r>
                      <a:r>
                        <a:rPr lang="en-US" sz="1800" b="0" i="0" u="none" strike="noStrike" cap="none" spc="0" dirty="0" err="1">
                          <a:solidFill>
                            <a:schemeClr val="dk1"/>
                          </a:solidFill>
                          <a:latin typeface="+mn-lt"/>
                          <a:cs typeface="Arial"/>
                        </a:rPr>
                        <a:t>прерывается</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Не</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предусмотрено</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обязательное</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использование</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источников</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бесперебойного</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питания</a:t>
                      </a:r>
                      <a:r>
                        <a:rPr lang="en-US" sz="1800" b="0" i="0" u="none" strike="noStrike" cap="none" spc="0" dirty="0">
                          <a:solidFill>
                            <a:schemeClr val="dk1"/>
                          </a:solidFill>
                          <a:latin typeface="+mn-lt"/>
                          <a:cs typeface="Arial"/>
                        </a:rPr>
                        <a:t> и </a:t>
                      </a:r>
                      <a:r>
                        <a:rPr lang="en-US" sz="1800" b="0" i="0" u="none" strike="noStrike" cap="none" spc="0" dirty="0" err="1">
                          <a:solidFill>
                            <a:schemeClr val="dk1"/>
                          </a:solidFill>
                          <a:latin typeface="+mn-lt"/>
                          <a:cs typeface="Arial"/>
                        </a:rPr>
                        <a:t>возможность</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резервирования</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данных</a:t>
                      </a:r>
                      <a:r>
                        <a:rPr lang="en-US" sz="1800" b="0" i="0" u="none" strike="noStrike" cap="none" spc="0" dirty="0">
                          <a:solidFill>
                            <a:schemeClr val="dk1"/>
                          </a:solidFill>
                          <a:latin typeface="+mn-lt"/>
                          <a:cs typeface="Arial"/>
                        </a:rPr>
                        <a:t>.</a:t>
                      </a:r>
                      <a:endParaRPr dirty="0">
                        <a:latin typeface="+mn-lt"/>
                      </a:endParaRPr>
                    </a:p>
                  </a:txBody>
                  <a:tcPr/>
                </a:tc>
                <a:tc>
                  <a:txBody>
                    <a:bodyPr/>
                    <a:lstStyle/>
                    <a:p>
                      <a:pPr>
                        <a:defRPr/>
                      </a:pPr>
                      <a:r>
                        <a:rPr lang="en-US" sz="1800" b="0" i="0" u="none" strike="noStrike" cap="none" spc="0" dirty="0">
                          <a:solidFill>
                            <a:schemeClr val="dk1"/>
                          </a:solidFill>
                          <a:latin typeface="+mn-lt"/>
                          <a:cs typeface="Arial"/>
                        </a:rPr>
                        <a:t>99,67%</a:t>
                      </a:r>
                      <a:endParaRPr dirty="0">
                        <a:latin typeface="+mn-lt"/>
                      </a:endParaRPr>
                    </a:p>
                  </a:txBody>
                  <a:tcPr/>
                </a:tc>
                <a:extLst>
                  <a:ext uri="{0D108BD9-81ED-4DB2-BD59-A6C34878D82A}">
                    <a16:rowId xmlns:a16="http://schemas.microsoft.com/office/drawing/2014/main" val="10001"/>
                  </a:ext>
                </a:extLst>
              </a:tr>
              <a:tr h="932640">
                <a:tc>
                  <a:txBody>
                    <a:bodyPr/>
                    <a:lstStyle/>
                    <a:p>
                      <a:pPr>
                        <a:defRPr/>
                      </a:pPr>
                      <a:r>
                        <a:rPr lang="en-US" sz="1800" b="0" i="0" u="none" strike="noStrike" cap="none" spc="0" dirty="0">
                          <a:solidFill>
                            <a:schemeClr val="dk1"/>
                          </a:solidFill>
                          <a:latin typeface="+mn-lt"/>
                          <a:ea typeface="+mn-ea"/>
                          <a:cs typeface="+mn-cs"/>
                        </a:rPr>
                        <a:t>Tier 2</a:t>
                      </a:r>
                      <a:endParaRPr dirty="0">
                        <a:latin typeface="+mn-lt"/>
                      </a:endParaRPr>
                    </a:p>
                  </a:txBody>
                  <a:tcPr/>
                </a:tc>
                <a:tc>
                  <a:txBody>
                    <a:bodyPr/>
                    <a:lstStyle/>
                    <a:p>
                      <a:pPr>
                        <a:defRPr/>
                      </a:pPr>
                      <a:r>
                        <a:rPr lang="ru-RU" sz="1800" b="0" i="0" u="none" strike="noStrike" cap="none" spc="0" dirty="0">
                          <a:solidFill>
                            <a:schemeClr val="dk1"/>
                          </a:solidFill>
                          <a:latin typeface="+mn-lt"/>
                          <a:cs typeface="Arial"/>
                        </a:rPr>
                        <a:t>Р</a:t>
                      </a:r>
                      <a:r>
                        <a:rPr lang="en-US" sz="1800" b="0" i="0" u="none" strike="noStrike" cap="none" spc="0" dirty="0" err="1">
                          <a:solidFill>
                            <a:schemeClr val="dk1"/>
                          </a:solidFill>
                          <a:latin typeface="+mn-lt"/>
                          <a:cs typeface="Arial"/>
                        </a:rPr>
                        <a:t>езервные</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источники</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электроснабжения</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фальшполы</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избыточные</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системные</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ресурсы</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улучшенные</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системы</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охлаждения</a:t>
                      </a:r>
                      <a:r>
                        <a:rPr lang="en-US" sz="1800" b="0" i="0" u="none" strike="noStrike" cap="none" spc="0" dirty="0">
                          <a:solidFill>
                            <a:schemeClr val="dk1"/>
                          </a:solidFill>
                          <a:latin typeface="+mn-lt"/>
                          <a:cs typeface="Arial"/>
                        </a:rPr>
                        <a:t>. </a:t>
                      </a:r>
                      <a:endParaRPr dirty="0">
                        <a:latin typeface="+mn-lt"/>
                      </a:endParaRPr>
                    </a:p>
                  </a:txBody>
                  <a:tcPr/>
                </a:tc>
                <a:tc>
                  <a:txBody>
                    <a:bodyPr/>
                    <a:lstStyle/>
                    <a:p>
                      <a:pPr>
                        <a:defRPr/>
                      </a:pPr>
                      <a:r>
                        <a:rPr lang="en-US" sz="1800" b="0" i="0" u="none" strike="noStrike" cap="none" spc="0">
                          <a:solidFill>
                            <a:schemeClr val="dk1"/>
                          </a:solidFill>
                          <a:latin typeface="+mn-lt"/>
                          <a:cs typeface="Arial"/>
                        </a:rPr>
                        <a:t>99,75%</a:t>
                      </a:r>
                      <a:endParaRPr>
                        <a:latin typeface="+mn-lt"/>
                      </a:endParaRPr>
                    </a:p>
                  </a:txBody>
                  <a:tcPr/>
                </a:tc>
                <a:extLst>
                  <a:ext uri="{0D108BD9-81ED-4DB2-BD59-A6C34878D82A}">
                    <a16:rowId xmlns:a16="http://schemas.microsoft.com/office/drawing/2014/main" val="10002"/>
                  </a:ext>
                </a:extLst>
              </a:tr>
              <a:tr h="932640">
                <a:tc>
                  <a:txBody>
                    <a:bodyPr/>
                    <a:lstStyle/>
                    <a:p>
                      <a:pPr>
                        <a:defRPr/>
                      </a:pPr>
                      <a:r>
                        <a:rPr lang="en-US" sz="1800" b="0" i="0" u="none" strike="noStrike" cap="none" spc="0">
                          <a:solidFill>
                            <a:schemeClr val="dk1"/>
                          </a:solidFill>
                          <a:latin typeface="+mn-lt"/>
                          <a:ea typeface="+mn-ea"/>
                          <a:cs typeface="+mn-cs"/>
                        </a:rPr>
                        <a:t>Tier 3</a:t>
                      </a:r>
                      <a:endParaRPr>
                        <a:latin typeface="+mn-lt"/>
                      </a:endParaRPr>
                    </a:p>
                  </a:txBody>
                  <a:tcPr/>
                </a:tc>
                <a:tc>
                  <a:txBody>
                    <a:bodyPr/>
                    <a:lstStyle/>
                    <a:p>
                      <a:pPr>
                        <a:defRPr/>
                      </a:pPr>
                      <a:r>
                        <a:rPr lang="en-US" sz="1800" b="0" i="0" u="none" strike="noStrike" cap="none" spc="0" dirty="0" err="1">
                          <a:solidFill>
                            <a:schemeClr val="dk1"/>
                          </a:solidFill>
                          <a:latin typeface="+mn-lt"/>
                          <a:cs typeface="Arial"/>
                        </a:rPr>
                        <a:t>Не</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нужно</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останавливать</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для</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ремонта</a:t>
                      </a:r>
                      <a:r>
                        <a:rPr lang="en-US" sz="1800" b="0" i="0" u="none" strike="noStrike" cap="none" spc="0" dirty="0">
                          <a:solidFill>
                            <a:schemeClr val="dk1"/>
                          </a:solidFill>
                          <a:latin typeface="+mn-lt"/>
                          <a:cs typeface="Arial"/>
                        </a:rPr>
                        <a:t> и </a:t>
                      </a:r>
                      <a:r>
                        <a:rPr lang="en-US" sz="1800" b="0" i="0" u="none" strike="noStrike" cap="none" spc="0" dirty="0" err="1">
                          <a:solidFill>
                            <a:schemeClr val="dk1"/>
                          </a:solidFill>
                          <a:latin typeface="+mn-lt"/>
                          <a:cs typeface="Arial"/>
                        </a:rPr>
                        <a:t>профилактических</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работ</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Для</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соответствия</a:t>
                      </a:r>
                      <a:r>
                        <a:rPr lang="en-US" sz="1800" b="0" i="0" u="none" strike="noStrike" cap="none" spc="0" dirty="0">
                          <a:solidFill>
                            <a:schemeClr val="dk1"/>
                          </a:solidFill>
                          <a:latin typeface="+mn-lt"/>
                          <a:cs typeface="Arial"/>
                        </a:rPr>
                        <a:t> Tier 3 ЦОД </a:t>
                      </a:r>
                      <a:r>
                        <a:rPr lang="en-US" sz="1800" b="0" i="0" u="none" strike="noStrike" cap="none" spc="0" dirty="0" err="1">
                          <a:solidFill>
                            <a:schemeClr val="dk1"/>
                          </a:solidFill>
                          <a:latin typeface="+mn-lt"/>
                          <a:cs typeface="Arial"/>
                        </a:rPr>
                        <a:t>должен</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иметь</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полное</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резервирование</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всех</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систем</a:t>
                      </a:r>
                      <a:r>
                        <a:rPr lang="en-US" sz="1800" b="0" i="0" u="none" strike="noStrike" cap="none" spc="0" dirty="0">
                          <a:solidFill>
                            <a:schemeClr val="dk1"/>
                          </a:solidFill>
                          <a:latin typeface="+mn-lt"/>
                          <a:cs typeface="Arial"/>
                        </a:rPr>
                        <a:t> </a:t>
                      </a:r>
                      <a:r>
                        <a:rPr lang="en-US" sz="1800" b="0" i="0" u="none" strike="noStrike" cap="none" spc="0" dirty="0" err="1">
                          <a:solidFill>
                            <a:schemeClr val="dk1"/>
                          </a:solidFill>
                          <a:latin typeface="+mn-lt"/>
                          <a:cs typeface="Arial"/>
                        </a:rPr>
                        <a:t>жизнеобеспечения</a:t>
                      </a:r>
                      <a:r>
                        <a:rPr lang="en-US" sz="1800" b="0" i="0" u="none" strike="noStrike" cap="none" spc="0" dirty="0">
                          <a:solidFill>
                            <a:schemeClr val="dk1"/>
                          </a:solidFill>
                          <a:latin typeface="+mn-lt"/>
                          <a:cs typeface="Arial"/>
                        </a:rPr>
                        <a:t>. </a:t>
                      </a:r>
                      <a:endParaRPr dirty="0">
                        <a:latin typeface="+mn-lt"/>
                      </a:endParaRPr>
                    </a:p>
                  </a:txBody>
                  <a:tcPr/>
                </a:tc>
                <a:tc>
                  <a:txBody>
                    <a:bodyPr/>
                    <a:lstStyle/>
                    <a:p>
                      <a:pPr>
                        <a:defRPr/>
                      </a:pPr>
                      <a:r>
                        <a:rPr lang="en-US" sz="1800" b="0" i="0" u="none" strike="noStrike" cap="none" spc="0">
                          <a:solidFill>
                            <a:schemeClr val="dk1"/>
                          </a:solidFill>
                          <a:latin typeface="+mn-lt"/>
                          <a:cs typeface="Arial"/>
                        </a:rPr>
                        <a:t>99,98%</a:t>
                      </a:r>
                      <a:endParaRPr>
                        <a:latin typeface="+mn-lt"/>
                      </a:endParaRPr>
                    </a:p>
                  </a:txBody>
                  <a:tcPr/>
                </a:tc>
                <a:extLst>
                  <a:ext uri="{0D108BD9-81ED-4DB2-BD59-A6C34878D82A}">
                    <a16:rowId xmlns:a16="http://schemas.microsoft.com/office/drawing/2014/main" val="10003"/>
                  </a:ext>
                </a:extLst>
              </a:tr>
              <a:tr h="932640">
                <a:tc>
                  <a:txBody>
                    <a:bodyPr/>
                    <a:lstStyle/>
                    <a:p>
                      <a:pPr>
                        <a:defRPr/>
                      </a:pPr>
                      <a:r>
                        <a:rPr lang="en-US" sz="1800" b="0" i="0" u="none" strike="noStrike" cap="none" spc="0">
                          <a:solidFill>
                            <a:schemeClr val="dk1"/>
                          </a:solidFill>
                          <a:latin typeface="+mn-lt"/>
                          <a:ea typeface="+mn-ea"/>
                          <a:cs typeface="+mn-cs"/>
                        </a:rPr>
                        <a:t>Tier 4</a:t>
                      </a:r>
                      <a:endParaRPr>
                        <a:latin typeface="+mn-lt"/>
                      </a:endParaRPr>
                    </a:p>
                  </a:txBody>
                  <a:tcPr/>
                </a:tc>
                <a:tc>
                  <a:txBody>
                    <a:bodyPr/>
                    <a:lstStyle/>
                    <a:p>
                      <a:pPr>
                        <a:defRPr/>
                      </a:pPr>
                      <a:r>
                        <a:rPr sz="1800" b="0" i="0" u="none" strike="noStrike" kern="1200" cap="none" spc="0" dirty="0">
                          <a:solidFill>
                            <a:schemeClr val="dk1"/>
                          </a:solidFill>
                          <a:latin typeface="+mn-lt"/>
                          <a:ea typeface="+mn-ea"/>
                          <a:cs typeface="Arial"/>
                        </a:rPr>
                        <a:t>В</a:t>
                      </a:r>
                      <a:r>
                        <a:rPr lang="en-US" sz="1800" b="0" i="0" u="none" strike="noStrike" kern="1200" cap="none" spc="0" dirty="0">
                          <a:solidFill>
                            <a:schemeClr val="dk1"/>
                          </a:solidFill>
                          <a:latin typeface="+mn-lt"/>
                          <a:ea typeface="+mn-ea"/>
                          <a:cs typeface="Arial"/>
                        </a:rPr>
                        <a:t> </a:t>
                      </a:r>
                      <a:r>
                        <a:rPr lang="en-US" sz="1800" b="0" i="0" u="none" strike="noStrike" kern="1200" cap="none" spc="0" dirty="0" err="1">
                          <a:solidFill>
                            <a:schemeClr val="dk1"/>
                          </a:solidFill>
                          <a:latin typeface="+mn-lt"/>
                          <a:ea typeface="+mn-ea"/>
                          <a:cs typeface="Arial"/>
                        </a:rPr>
                        <a:t>требования</a:t>
                      </a:r>
                      <a:r>
                        <a:rPr lang="en-US" sz="1800" b="0" i="0" u="none" strike="noStrike" kern="1200" cap="none" spc="0" dirty="0">
                          <a:solidFill>
                            <a:schemeClr val="dk1"/>
                          </a:solidFill>
                          <a:latin typeface="+mn-lt"/>
                          <a:ea typeface="+mn-ea"/>
                          <a:cs typeface="Arial"/>
                        </a:rPr>
                        <a:t> </a:t>
                      </a:r>
                      <a:r>
                        <a:rPr lang="en-US" sz="1800" b="0" i="0" u="none" strike="noStrike" kern="1200" cap="none" spc="0" dirty="0" err="1">
                          <a:solidFill>
                            <a:schemeClr val="dk1"/>
                          </a:solidFill>
                          <a:latin typeface="+mn-lt"/>
                          <a:ea typeface="+mn-ea"/>
                          <a:cs typeface="Arial"/>
                        </a:rPr>
                        <a:t>этого</a:t>
                      </a:r>
                      <a:r>
                        <a:rPr lang="en-US" sz="1800" b="0" i="0" u="none" strike="noStrike" kern="1200" cap="none" spc="0" dirty="0">
                          <a:solidFill>
                            <a:schemeClr val="dk1"/>
                          </a:solidFill>
                          <a:latin typeface="+mn-lt"/>
                          <a:ea typeface="+mn-ea"/>
                          <a:cs typeface="Arial"/>
                        </a:rPr>
                        <a:t> </a:t>
                      </a:r>
                      <a:r>
                        <a:rPr lang="en-US" sz="1800" b="0" i="0" u="none" strike="noStrike" kern="1200" cap="none" spc="0" dirty="0" err="1">
                          <a:solidFill>
                            <a:schemeClr val="dk1"/>
                          </a:solidFill>
                          <a:latin typeface="+mn-lt"/>
                          <a:ea typeface="+mn-ea"/>
                          <a:cs typeface="Arial"/>
                        </a:rPr>
                        <a:t>стандарта</a:t>
                      </a:r>
                      <a:r>
                        <a:rPr lang="en-US" sz="1800" b="0" i="0" u="none" strike="noStrike" kern="1200" cap="none" spc="0" dirty="0">
                          <a:solidFill>
                            <a:schemeClr val="dk1"/>
                          </a:solidFill>
                          <a:latin typeface="+mn-lt"/>
                          <a:ea typeface="+mn-ea"/>
                          <a:cs typeface="Arial"/>
                        </a:rPr>
                        <a:t> </a:t>
                      </a:r>
                      <a:r>
                        <a:rPr lang="en-US" sz="1800" b="0" i="0" u="none" strike="noStrike" kern="1200" cap="none" spc="0" dirty="0" err="1">
                          <a:solidFill>
                            <a:schemeClr val="dk1"/>
                          </a:solidFill>
                          <a:latin typeface="+mn-lt"/>
                          <a:ea typeface="+mn-ea"/>
                          <a:cs typeface="Arial"/>
                        </a:rPr>
                        <a:t>входит</a:t>
                      </a:r>
                      <a:r>
                        <a:rPr lang="en-US" sz="1800" b="0" i="0" u="none" strike="noStrike" kern="1200" cap="none" spc="0" dirty="0">
                          <a:solidFill>
                            <a:schemeClr val="dk1"/>
                          </a:solidFill>
                          <a:latin typeface="+mn-lt"/>
                          <a:ea typeface="+mn-ea"/>
                          <a:cs typeface="Arial"/>
                        </a:rPr>
                        <a:t> </a:t>
                      </a:r>
                      <a:r>
                        <a:rPr lang="en-US" sz="1800" b="0" i="0" u="none" strike="noStrike" kern="1200" cap="none" spc="0" dirty="0" err="1">
                          <a:solidFill>
                            <a:schemeClr val="dk1"/>
                          </a:solidFill>
                          <a:latin typeface="+mn-lt"/>
                          <a:ea typeface="+mn-ea"/>
                          <a:cs typeface="Arial"/>
                        </a:rPr>
                        <a:t>двойное</a:t>
                      </a:r>
                      <a:r>
                        <a:rPr lang="en-US" sz="1800" b="0" i="0" u="none" strike="noStrike" kern="1200" cap="none" spc="0" dirty="0">
                          <a:solidFill>
                            <a:schemeClr val="dk1"/>
                          </a:solidFill>
                          <a:latin typeface="+mn-lt"/>
                          <a:ea typeface="+mn-ea"/>
                          <a:cs typeface="Arial"/>
                        </a:rPr>
                        <a:t> </a:t>
                      </a:r>
                      <a:r>
                        <a:rPr lang="en-US" sz="1800" b="0" i="0" u="none" strike="noStrike" kern="1200" cap="none" spc="0" dirty="0" err="1">
                          <a:solidFill>
                            <a:schemeClr val="dk1"/>
                          </a:solidFill>
                          <a:latin typeface="+mn-lt"/>
                          <a:ea typeface="+mn-ea"/>
                          <a:cs typeface="Arial"/>
                        </a:rPr>
                        <a:t>резервирование</a:t>
                      </a:r>
                      <a:r>
                        <a:rPr lang="en-US" sz="1800" b="0" i="0" u="none" strike="noStrike" kern="1200" cap="none" spc="0" dirty="0">
                          <a:solidFill>
                            <a:schemeClr val="dk1"/>
                          </a:solidFill>
                          <a:latin typeface="+mn-lt"/>
                          <a:ea typeface="+mn-ea"/>
                          <a:cs typeface="Arial"/>
                        </a:rPr>
                        <a:t> и </a:t>
                      </a:r>
                      <a:r>
                        <a:rPr lang="en-US" sz="1800" b="0" i="0" u="none" strike="noStrike" kern="1200" cap="none" spc="0" dirty="0" err="1">
                          <a:solidFill>
                            <a:schemeClr val="dk1"/>
                          </a:solidFill>
                          <a:latin typeface="+mn-lt"/>
                          <a:ea typeface="+mn-ea"/>
                          <a:cs typeface="Arial"/>
                        </a:rPr>
                        <a:t>полное</a:t>
                      </a:r>
                      <a:r>
                        <a:rPr lang="en-US" sz="1800" b="0" i="0" u="none" strike="noStrike" kern="1200" cap="none" spc="0" dirty="0">
                          <a:solidFill>
                            <a:schemeClr val="dk1"/>
                          </a:solidFill>
                          <a:latin typeface="+mn-lt"/>
                          <a:ea typeface="+mn-ea"/>
                          <a:cs typeface="Arial"/>
                        </a:rPr>
                        <a:t> </a:t>
                      </a:r>
                      <a:r>
                        <a:rPr lang="en-US" sz="1800" b="0" i="0" u="none" strike="noStrike" kern="1200" cap="none" spc="0" dirty="0" err="1">
                          <a:solidFill>
                            <a:schemeClr val="dk1"/>
                          </a:solidFill>
                          <a:latin typeface="+mn-lt"/>
                          <a:ea typeface="+mn-ea"/>
                          <a:cs typeface="Arial"/>
                        </a:rPr>
                        <a:t>дублирование</a:t>
                      </a:r>
                      <a:r>
                        <a:rPr lang="en-US" sz="1800" b="0" i="0" u="none" strike="noStrike" kern="1200" cap="none" spc="0" dirty="0">
                          <a:solidFill>
                            <a:schemeClr val="dk1"/>
                          </a:solidFill>
                          <a:latin typeface="+mn-lt"/>
                          <a:ea typeface="+mn-ea"/>
                          <a:cs typeface="Arial"/>
                        </a:rPr>
                        <a:t> </a:t>
                      </a:r>
                      <a:r>
                        <a:rPr lang="en-US" sz="1800" b="0" i="0" u="none" strike="noStrike" kern="1200" cap="none" spc="0" dirty="0" err="1">
                          <a:solidFill>
                            <a:schemeClr val="dk1"/>
                          </a:solidFill>
                          <a:latin typeface="+mn-lt"/>
                          <a:ea typeface="+mn-ea"/>
                          <a:cs typeface="Arial"/>
                        </a:rPr>
                        <a:t>всей</a:t>
                      </a:r>
                      <a:r>
                        <a:rPr lang="en-US" sz="1800" b="0" i="0" u="none" strike="noStrike" kern="1200" cap="none" spc="0" dirty="0">
                          <a:solidFill>
                            <a:schemeClr val="dk1"/>
                          </a:solidFill>
                          <a:latin typeface="+mn-lt"/>
                          <a:ea typeface="+mn-ea"/>
                          <a:cs typeface="Arial"/>
                        </a:rPr>
                        <a:t> </a:t>
                      </a:r>
                      <a:r>
                        <a:rPr lang="en-US" sz="1800" b="0" i="0" u="none" strike="noStrike" kern="1200" cap="none" spc="0" dirty="0" err="1">
                          <a:solidFill>
                            <a:schemeClr val="dk1"/>
                          </a:solidFill>
                          <a:latin typeface="+mn-lt"/>
                          <a:ea typeface="+mn-ea"/>
                          <a:cs typeface="Arial"/>
                        </a:rPr>
                        <a:t>системы</a:t>
                      </a:r>
                      <a:r>
                        <a:rPr lang="en-US" sz="1800" b="0" i="0" u="none" strike="noStrike" kern="1200" cap="none" spc="0" dirty="0">
                          <a:solidFill>
                            <a:schemeClr val="dk1"/>
                          </a:solidFill>
                          <a:latin typeface="+mn-lt"/>
                          <a:ea typeface="+mn-ea"/>
                          <a:cs typeface="Arial"/>
                        </a:rPr>
                        <a:t>.</a:t>
                      </a:r>
                      <a:endParaRPr sz="1800" b="0" i="0" u="none" strike="noStrike" kern="1200" cap="none" spc="0" dirty="0">
                        <a:solidFill>
                          <a:schemeClr val="dk1"/>
                        </a:solidFill>
                        <a:latin typeface="+mn-lt"/>
                        <a:ea typeface="+mn-ea"/>
                        <a:cs typeface="Arial"/>
                      </a:endParaRPr>
                    </a:p>
                  </a:txBody>
                  <a:tcPr/>
                </a:tc>
                <a:tc>
                  <a:txBody>
                    <a:bodyPr/>
                    <a:lstStyle/>
                    <a:p>
                      <a:pPr>
                        <a:defRPr/>
                      </a:pPr>
                      <a:r>
                        <a:rPr lang="en-US" sz="1800" b="0" i="0" u="none" strike="noStrike" cap="none" spc="0" dirty="0">
                          <a:solidFill>
                            <a:schemeClr val="dk1"/>
                          </a:solidFill>
                          <a:latin typeface="+mn-lt"/>
                          <a:cs typeface="Arial"/>
                        </a:rPr>
                        <a:t>99,99%</a:t>
                      </a:r>
                      <a:endParaRPr dirty="0">
                        <a:latin typeface="+mn-lt"/>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761643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Архитектура ЦОД</a:t>
            </a:r>
          </a:p>
        </p:txBody>
      </p:sp>
      <p:pic>
        <p:nvPicPr>
          <p:cNvPr id="4" name="Рисунок 3">
            <a:extLst>
              <a:ext uri="{FF2B5EF4-FFF2-40B4-BE49-F238E27FC236}">
                <a16:creationId xmlns:a16="http://schemas.microsoft.com/office/drawing/2014/main" id="{AAB2C2EC-9D39-799D-805C-AB6E8BFF1796}"/>
              </a:ext>
            </a:extLst>
          </p:cNvPr>
          <p:cNvPicPr>
            <a:picLocks noChangeAspect="1"/>
          </p:cNvPicPr>
          <p:nvPr/>
        </p:nvPicPr>
        <p:blipFill>
          <a:blip r:embed="rId3"/>
          <a:stretch/>
        </p:blipFill>
        <p:spPr bwMode="auto">
          <a:xfrm>
            <a:off x="2142371" y="1696608"/>
            <a:ext cx="7907258" cy="4439497"/>
          </a:xfrm>
          <a:prstGeom prst="rect">
            <a:avLst/>
          </a:prstGeom>
        </p:spPr>
      </p:pic>
    </p:spTree>
    <p:extLst>
      <p:ext uri="{BB962C8B-B14F-4D97-AF65-F5344CB8AC3E}">
        <p14:creationId xmlns:p14="http://schemas.microsoft.com/office/powerpoint/2010/main" val="40679743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Облачные сервисы</a:t>
            </a:r>
          </a:p>
        </p:txBody>
      </p:sp>
      <p:sp>
        <p:nvSpPr>
          <p:cNvPr id="3" name=" 2">
            <a:extLst>
              <a:ext uri="{FF2B5EF4-FFF2-40B4-BE49-F238E27FC236}">
                <a16:creationId xmlns:a16="http://schemas.microsoft.com/office/drawing/2014/main" id="{594EE494-2B4B-DA27-F466-34A7D219F17C}"/>
              </a:ext>
            </a:extLst>
          </p:cNvPr>
          <p:cNvSpPr/>
          <p:nvPr/>
        </p:nvSpPr>
        <p:spPr bwMode="auto">
          <a:xfrm>
            <a:off x="8469060" y="5250877"/>
            <a:ext cx="210257" cy="243874"/>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5" name="Рисунок 4">
            <a:extLst>
              <a:ext uri="{FF2B5EF4-FFF2-40B4-BE49-F238E27FC236}">
                <a16:creationId xmlns:a16="http://schemas.microsoft.com/office/drawing/2014/main" id="{B17A3C87-117F-5EC8-50FE-065C5615B6CC}"/>
              </a:ext>
            </a:extLst>
          </p:cNvPr>
          <p:cNvPicPr>
            <a:picLocks noChangeAspect="1"/>
          </p:cNvPicPr>
          <p:nvPr/>
        </p:nvPicPr>
        <p:blipFill>
          <a:blip r:embed="rId3"/>
          <a:stretch/>
        </p:blipFill>
        <p:spPr bwMode="auto">
          <a:xfrm>
            <a:off x="3939673" y="1724327"/>
            <a:ext cx="1798525" cy="1462800"/>
          </a:xfrm>
          <a:prstGeom prst="rect">
            <a:avLst/>
          </a:prstGeom>
        </p:spPr>
      </p:pic>
      <p:pic>
        <p:nvPicPr>
          <p:cNvPr id="6" name="Рисунок 5">
            <a:extLst>
              <a:ext uri="{FF2B5EF4-FFF2-40B4-BE49-F238E27FC236}">
                <a16:creationId xmlns:a16="http://schemas.microsoft.com/office/drawing/2014/main" id="{76228FA7-5D78-C498-5D6E-F742758172B8}"/>
              </a:ext>
            </a:extLst>
          </p:cNvPr>
          <p:cNvPicPr>
            <a:picLocks noChangeAspect="1"/>
          </p:cNvPicPr>
          <p:nvPr/>
        </p:nvPicPr>
        <p:blipFill>
          <a:blip r:embed="rId4"/>
          <a:stretch/>
        </p:blipFill>
        <p:spPr bwMode="auto">
          <a:xfrm>
            <a:off x="6096000" y="1724327"/>
            <a:ext cx="3103517" cy="1004078"/>
          </a:xfrm>
          <a:prstGeom prst="rect">
            <a:avLst/>
          </a:prstGeom>
        </p:spPr>
      </p:pic>
      <p:pic>
        <p:nvPicPr>
          <p:cNvPr id="7" name="Рисунок 6">
            <a:extLst>
              <a:ext uri="{FF2B5EF4-FFF2-40B4-BE49-F238E27FC236}">
                <a16:creationId xmlns:a16="http://schemas.microsoft.com/office/drawing/2014/main" id="{E1D157B9-1324-F857-3BAA-A94FA0B19152}"/>
              </a:ext>
            </a:extLst>
          </p:cNvPr>
          <p:cNvPicPr>
            <a:picLocks noChangeAspect="1"/>
          </p:cNvPicPr>
          <p:nvPr/>
        </p:nvPicPr>
        <p:blipFill>
          <a:blip r:embed="rId5"/>
          <a:srcRect l="16811" t="32088" r="14805" b="34501"/>
          <a:stretch/>
        </p:blipFill>
        <p:spPr bwMode="auto">
          <a:xfrm>
            <a:off x="6441394" y="2937512"/>
            <a:ext cx="2519973" cy="601153"/>
          </a:xfrm>
          <a:prstGeom prst="rect">
            <a:avLst/>
          </a:prstGeom>
        </p:spPr>
      </p:pic>
      <p:pic>
        <p:nvPicPr>
          <p:cNvPr id="8" name="Рисунок 7">
            <a:extLst>
              <a:ext uri="{FF2B5EF4-FFF2-40B4-BE49-F238E27FC236}">
                <a16:creationId xmlns:a16="http://schemas.microsoft.com/office/drawing/2014/main" id="{96B347F1-F306-482C-0058-E69DE29405D9}"/>
              </a:ext>
            </a:extLst>
          </p:cNvPr>
          <p:cNvPicPr>
            <a:picLocks noChangeAspect="1"/>
          </p:cNvPicPr>
          <p:nvPr/>
        </p:nvPicPr>
        <p:blipFill>
          <a:blip r:embed="rId6"/>
          <a:srcRect l="6805" t="20154" r="9370" b="17551"/>
          <a:stretch/>
        </p:blipFill>
        <p:spPr bwMode="auto">
          <a:xfrm>
            <a:off x="6463552" y="3907576"/>
            <a:ext cx="2519973" cy="634390"/>
          </a:xfrm>
          <a:prstGeom prst="rect">
            <a:avLst/>
          </a:prstGeom>
        </p:spPr>
      </p:pic>
      <p:pic>
        <p:nvPicPr>
          <p:cNvPr id="9" name="Рисунок 8">
            <a:extLst>
              <a:ext uri="{FF2B5EF4-FFF2-40B4-BE49-F238E27FC236}">
                <a16:creationId xmlns:a16="http://schemas.microsoft.com/office/drawing/2014/main" id="{BDE89C1C-E60F-61E0-D456-BDB36EF78C49}"/>
              </a:ext>
            </a:extLst>
          </p:cNvPr>
          <p:cNvPicPr>
            <a:picLocks noChangeAspect="1"/>
          </p:cNvPicPr>
          <p:nvPr/>
        </p:nvPicPr>
        <p:blipFill>
          <a:blip r:embed="rId7"/>
          <a:stretch/>
        </p:blipFill>
        <p:spPr bwMode="auto">
          <a:xfrm>
            <a:off x="6471817" y="4934843"/>
            <a:ext cx="2351884" cy="632068"/>
          </a:xfrm>
          <a:prstGeom prst="rect">
            <a:avLst/>
          </a:prstGeom>
        </p:spPr>
      </p:pic>
      <p:pic>
        <p:nvPicPr>
          <p:cNvPr id="10" name="Рисунок 9">
            <a:extLst>
              <a:ext uri="{FF2B5EF4-FFF2-40B4-BE49-F238E27FC236}">
                <a16:creationId xmlns:a16="http://schemas.microsoft.com/office/drawing/2014/main" id="{BE3B3FE6-8E53-C64F-280E-53CA88187B67}"/>
              </a:ext>
            </a:extLst>
          </p:cNvPr>
          <p:cNvPicPr>
            <a:picLocks noChangeAspect="1"/>
          </p:cNvPicPr>
          <p:nvPr/>
        </p:nvPicPr>
        <p:blipFill>
          <a:blip r:embed="rId8"/>
          <a:srcRect l="6871" t="28067" r="8043" b="23985"/>
          <a:stretch/>
        </p:blipFill>
        <p:spPr bwMode="auto">
          <a:xfrm>
            <a:off x="3577932" y="3411000"/>
            <a:ext cx="2522009" cy="743082"/>
          </a:xfrm>
          <a:prstGeom prst="rect">
            <a:avLst/>
          </a:prstGeom>
        </p:spPr>
      </p:pic>
      <p:pic>
        <p:nvPicPr>
          <p:cNvPr id="11" name="Рисунок 10">
            <a:extLst>
              <a:ext uri="{FF2B5EF4-FFF2-40B4-BE49-F238E27FC236}">
                <a16:creationId xmlns:a16="http://schemas.microsoft.com/office/drawing/2014/main" id="{6D0D9E02-CCF6-48D7-E068-FB2FE45B9E21}"/>
              </a:ext>
            </a:extLst>
          </p:cNvPr>
          <p:cNvPicPr>
            <a:picLocks noChangeAspect="1"/>
          </p:cNvPicPr>
          <p:nvPr/>
        </p:nvPicPr>
        <p:blipFill>
          <a:blip r:embed="rId9"/>
          <a:stretch/>
        </p:blipFill>
        <p:spPr bwMode="auto">
          <a:xfrm>
            <a:off x="3704807" y="4420029"/>
            <a:ext cx="2268260" cy="610685"/>
          </a:xfrm>
          <a:prstGeom prst="rect">
            <a:avLst/>
          </a:prstGeom>
        </p:spPr>
      </p:pic>
      <p:pic>
        <p:nvPicPr>
          <p:cNvPr id="12" name="Рисунок 11">
            <a:extLst>
              <a:ext uri="{FF2B5EF4-FFF2-40B4-BE49-F238E27FC236}">
                <a16:creationId xmlns:a16="http://schemas.microsoft.com/office/drawing/2014/main" id="{2EA8588D-5C44-762B-2AB3-958A1D0C128B}"/>
              </a:ext>
            </a:extLst>
          </p:cNvPr>
          <p:cNvPicPr>
            <a:picLocks noChangeAspect="1"/>
          </p:cNvPicPr>
          <p:nvPr/>
        </p:nvPicPr>
        <p:blipFill>
          <a:blip r:embed="rId10"/>
          <a:stretch/>
        </p:blipFill>
        <p:spPr bwMode="auto">
          <a:xfrm>
            <a:off x="3518476" y="5385348"/>
            <a:ext cx="2636405" cy="795106"/>
          </a:xfrm>
          <a:prstGeom prst="rect">
            <a:avLst/>
          </a:prstGeom>
        </p:spPr>
      </p:pic>
    </p:spTree>
    <p:extLst>
      <p:ext uri="{BB962C8B-B14F-4D97-AF65-F5344CB8AC3E}">
        <p14:creationId xmlns:p14="http://schemas.microsoft.com/office/powerpoint/2010/main" val="42723828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Операционные системы для работы с данными</a:t>
            </a:r>
          </a:p>
        </p:txBody>
      </p:sp>
      <p:sp>
        <p:nvSpPr>
          <p:cNvPr id="3" name=" 2">
            <a:extLst>
              <a:ext uri="{FF2B5EF4-FFF2-40B4-BE49-F238E27FC236}">
                <a16:creationId xmlns:a16="http://schemas.microsoft.com/office/drawing/2014/main" id="{594EE494-2B4B-DA27-F466-34A7D219F17C}"/>
              </a:ext>
            </a:extLst>
          </p:cNvPr>
          <p:cNvSpPr/>
          <p:nvPr/>
        </p:nvSpPr>
        <p:spPr bwMode="auto">
          <a:xfrm>
            <a:off x="11046584" y="5178688"/>
            <a:ext cx="210257" cy="243874"/>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spTree>
    <p:extLst>
      <p:ext uri="{BB962C8B-B14F-4D97-AF65-F5344CB8AC3E}">
        <p14:creationId xmlns:p14="http://schemas.microsoft.com/office/powerpoint/2010/main" val="3257660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D9CFA6F-1312-4791-A826-C59061835B59}"/>
              </a:ext>
            </a:extLst>
          </p:cNvPr>
          <p:cNvSpPr>
            <a:spLocks noGrp="1"/>
          </p:cNvSpPr>
          <p:nvPr>
            <p:ph type="body" sz="quarter" idx="10"/>
          </p:nvPr>
        </p:nvSpPr>
        <p:spPr/>
        <p:txBody>
          <a:bodyPr/>
          <a:lstStyle/>
          <a:p>
            <a:pPr algn="l"/>
            <a:r>
              <a:rPr lang="ru-RU" sz="4800" dirty="0"/>
              <a:t>Тема 1. </a:t>
            </a:r>
            <a:r>
              <a:rPr lang="ru-RU" sz="4800" b="0" strike="noStrike" spc="0" dirty="0">
                <a:solidFill>
                  <a:srgbClr val="000000"/>
                </a:solidFill>
                <a:latin typeface="Segoe UI"/>
                <a:ea typeface="Segoe UI"/>
                <a:cs typeface="Segoe UI"/>
              </a:rPr>
              <a:t>Технологии хранения информации и больших объемов данных</a:t>
            </a:r>
            <a:endParaRPr lang="ru-RU" sz="4800" dirty="0"/>
          </a:p>
          <a:p>
            <a:pPr algn="l"/>
            <a:endParaRPr lang="ru-RU" sz="4800" dirty="0"/>
          </a:p>
        </p:txBody>
      </p:sp>
      <p:sp>
        <p:nvSpPr>
          <p:cNvPr id="3" name="Текст 2">
            <a:extLst>
              <a:ext uri="{FF2B5EF4-FFF2-40B4-BE49-F238E27FC236}">
                <a16:creationId xmlns:a16="http://schemas.microsoft.com/office/drawing/2014/main" id="{3B8BDD9D-A652-4B80-83E8-B6076D1163FA}"/>
              </a:ext>
            </a:extLst>
          </p:cNvPr>
          <p:cNvSpPr>
            <a:spLocks noGrp="1"/>
          </p:cNvSpPr>
          <p:nvPr>
            <p:ph type="body" sz="quarter" idx="11"/>
          </p:nvPr>
        </p:nvSpPr>
        <p:spPr>
          <a:xfrm>
            <a:off x="893619" y="3428999"/>
            <a:ext cx="11185004" cy="2889045"/>
          </a:xfrm>
        </p:spPr>
        <p:txBody>
          <a:bodyPr/>
          <a:lstStyle/>
          <a:p>
            <a:pPr marL="0" indent="0">
              <a:buNone/>
            </a:pPr>
            <a:r>
              <a:rPr lang="ru-RU" sz="2400" dirty="0"/>
              <a:t>Введение в большие данные</a:t>
            </a:r>
          </a:p>
          <a:p>
            <a:pPr marL="0" indent="0">
              <a:buNone/>
            </a:pPr>
            <a:r>
              <a:rPr lang="ru-RU" sz="2400" dirty="0"/>
              <a:t>Информация и данные в вычислительных устройствах</a:t>
            </a:r>
          </a:p>
        </p:txBody>
      </p:sp>
    </p:spTree>
    <p:extLst>
      <p:ext uri="{BB962C8B-B14F-4D97-AF65-F5344CB8AC3E}">
        <p14:creationId xmlns:p14="http://schemas.microsoft.com/office/powerpoint/2010/main" val="15024384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Классификация ОС</a:t>
            </a:r>
          </a:p>
        </p:txBody>
      </p:sp>
      <p:sp>
        <p:nvSpPr>
          <p:cNvPr id="3" name=" 2">
            <a:extLst>
              <a:ext uri="{FF2B5EF4-FFF2-40B4-BE49-F238E27FC236}">
                <a16:creationId xmlns:a16="http://schemas.microsoft.com/office/drawing/2014/main" id="{594EE494-2B4B-DA27-F466-34A7D219F17C}"/>
              </a:ext>
            </a:extLst>
          </p:cNvPr>
          <p:cNvSpPr/>
          <p:nvPr/>
        </p:nvSpPr>
        <p:spPr bwMode="auto">
          <a:xfrm>
            <a:off x="11046584" y="5178688"/>
            <a:ext cx="210257" cy="243874"/>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5" name="Рисунок 4">
            <a:extLst>
              <a:ext uri="{FF2B5EF4-FFF2-40B4-BE49-F238E27FC236}">
                <a16:creationId xmlns:a16="http://schemas.microsoft.com/office/drawing/2014/main" id="{CACDF316-3523-F86A-F9FC-B7FF27020715}"/>
              </a:ext>
            </a:extLst>
          </p:cNvPr>
          <p:cNvPicPr>
            <a:picLocks noChangeAspect="1"/>
          </p:cNvPicPr>
          <p:nvPr/>
        </p:nvPicPr>
        <p:blipFill>
          <a:blip r:embed="rId3"/>
          <a:stretch/>
        </p:blipFill>
        <p:spPr bwMode="auto">
          <a:xfrm>
            <a:off x="3136820" y="1662858"/>
            <a:ext cx="6698602" cy="4488119"/>
          </a:xfrm>
          <a:prstGeom prst="rect">
            <a:avLst/>
          </a:prstGeom>
        </p:spPr>
      </p:pic>
    </p:spTree>
    <p:extLst>
      <p:ext uri="{BB962C8B-B14F-4D97-AF65-F5344CB8AC3E}">
        <p14:creationId xmlns:p14="http://schemas.microsoft.com/office/powerpoint/2010/main" val="3809595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Серверные ОС</a:t>
            </a:r>
          </a:p>
        </p:txBody>
      </p:sp>
      <p:sp>
        <p:nvSpPr>
          <p:cNvPr id="3" name=" 2">
            <a:extLst>
              <a:ext uri="{FF2B5EF4-FFF2-40B4-BE49-F238E27FC236}">
                <a16:creationId xmlns:a16="http://schemas.microsoft.com/office/drawing/2014/main" id="{594EE494-2B4B-DA27-F466-34A7D219F17C}"/>
              </a:ext>
            </a:extLst>
          </p:cNvPr>
          <p:cNvSpPr/>
          <p:nvPr/>
        </p:nvSpPr>
        <p:spPr bwMode="auto">
          <a:xfrm>
            <a:off x="11046584" y="5178688"/>
            <a:ext cx="210257" cy="243874"/>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4" name="Рисунок 3">
            <a:extLst>
              <a:ext uri="{FF2B5EF4-FFF2-40B4-BE49-F238E27FC236}">
                <a16:creationId xmlns:a16="http://schemas.microsoft.com/office/drawing/2014/main" id="{34E918A6-EDC3-FC18-F801-0C977B55CF45}"/>
              </a:ext>
            </a:extLst>
          </p:cNvPr>
          <p:cNvPicPr>
            <a:picLocks noChangeAspect="1"/>
          </p:cNvPicPr>
          <p:nvPr/>
        </p:nvPicPr>
        <p:blipFill>
          <a:blip r:embed="rId3"/>
          <a:stretch/>
        </p:blipFill>
        <p:spPr bwMode="auto">
          <a:xfrm>
            <a:off x="176463" y="1876514"/>
            <a:ext cx="6875479" cy="4114016"/>
          </a:xfrm>
          <a:prstGeom prst="rect">
            <a:avLst/>
          </a:prstGeom>
        </p:spPr>
      </p:pic>
      <p:pic>
        <p:nvPicPr>
          <p:cNvPr id="6" name="Рисунок 5">
            <a:extLst>
              <a:ext uri="{FF2B5EF4-FFF2-40B4-BE49-F238E27FC236}">
                <a16:creationId xmlns:a16="http://schemas.microsoft.com/office/drawing/2014/main" id="{6B4657F7-0A45-93B1-086D-FB53000849D9}"/>
              </a:ext>
            </a:extLst>
          </p:cNvPr>
          <p:cNvPicPr>
            <a:picLocks noChangeAspect="1"/>
          </p:cNvPicPr>
          <p:nvPr/>
        </p:nvPicPr>
        <p:blipFill>
          <a:blip r:embed="rId4"/>
          <a:stretch/>
        </p:blipFill>
        <p:spPr bwMode="auto">
          <a:xfrm>
            <a:off x="7577074" y="2341650"/>
            <a:ext cx="4438463" cy="2958975"/>
          </a:xfrm>
          <a:prstGeom prst="rect">
            <a:avLst/>
          </a:prstGeom>
        </p:spPr>
      </p:pic>
    </p:spTree>
    <p:extLst>
      <p:ext uri="{BB962C8B-B14F-4D97-AF65-F5344CB8AC3E}">
        <p14:creationId xmlns:p14="http://schemas.microsoft.com/office/powerpoint/2010/main" val="22600704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Офисные ОС</a:t>
            </a:r>
          </a:p>
        </p:txBody>
      </p:sp>
      <p:sp>
        <p:nvSpPr>
          <p:cNvPr id="3" name=" 2">
            <a:extLst>
              <a:ext uri="{FF2B5EF4-FFF2-40B4-BE49-F238E27FC236}">
                <a16:creationId xmlns:a16="http://schemas.microsoft.com/office/drawing/2014/main" id="{594EE494-2B4B-DA27-F466-34A7D219F17C}"/>
              </a:ext>
            </a:extLst>
          </p:cNvPr>
          <p:cNvSpPr/>
          <p:nvPr/>
        </p:nvSpPr>
        <p:spPr bwMode="auto">
          <a:xfrm>
            <a:off x="11046584" y="5178688"/>
            <a:ext cx="210257" cy="243874"/>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5" name="Рисунок 4">
            <a:extLst>
              <a:ext uri="{FF2B5EF4-FFF2-40B4-BE49-F238E27FC236}">
                <a16:creationId xmlns:a16="http://schemas.microsoft.com/office/drawing/2014/main" id="{EFEAEA33-E646-70DF-6464-F064DDAEDD1F}"/>
              </a:ext>
            </a:extLst>
          </p:cNvPr>
          <p:cNvPicPr>
            <a:picLocks noChangeAspect="1"/>
          </p:cNvPicPr>
          <p:nvPr/>
        </p:nvPicPr>
        <p:blipFill>
          <a:blip r:embed="rId3"/>
          <a:stretch/>
        </p:blipFill>
        <p:spPr bwMode="auto">
          <a:xfrm>
            <a:off x="44524" y="1956481"/>
            <a:ext cx="6360970" cy="3578045"/>
          </a:xfrm>
          <a:prstGeom prst="rect">
            <a:avLst/>
          </a:prstGeom>
        </p:spPr>
      </p:pic>
      <p:pic>
        <p:nvPicPr>
          <p:cNvPr id="7" name="Рисунок 6">
            <a:extLst>
              <a:ext uri="{FF2B5EF4-FFF2-40B4-BE49-F238E27FC236}">
                <a16:creationId xmlns:a16="http://schemas.microsoft.com/office/drawing/2014/main" id="{6058B3A4-EDF5-2C52-091E-D2532B6A35FB}"/>
              </a:ext>
            </a:extLst>
          </p:cNvPr>
          <p:cNvPicPr>
            <a:picLocks noChangeAspect="1"/>
          </p:cNvPicPr>
          <p:nvPr/>
        </p:nvPicPr>
        <p:blipFill>
          <a:blip r:embed="rId4"/>
          <a:stretch/>
        </p:blipFill>
        <p:spPr bwMode="auto">
          <a:xfrm>
            <a:off x="6478115" y="1956481"/>
            <a:ext cx="5713885" cy="3578045"/>
          </a:xfrm>
          <a:prstGeom prst="rect">
            <a:avLst/>
          </a:prstGeom>
        </p:spPr>
      </p:pic>
    </p:spTree>
    <p:extLst>
      <p:ext uri="{BB962C8B-B14F-4D97-AF65-F5344CB8AC3E}">
        <p14:creationId xmlns:p14="http://schemas.microsoft.com/office/powerpoint/2010/main" val="4709919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Взаимодействие ОС</a:t>
            </a:r>
          </a:p>
        </p:txBody>
      </p:sp>
      <p:sp>
        <p:nvSpPr>
          <p:cNvPr id="3" name=" 2">
            <a:extLst>
              <a:ext uri="{FF2B5EF4-FFF2-40B4-BE49-F238E27FC236}">
                <a16:creationId xmlns:a16="http://schemas.microsoft.com/office/drawing/2014/main" id="{594EE494-2B4B-DA27-F466-34A7D219F17C}"/>
              </a:ext>
            </a:extLst>
          </p:cNvPr>
          <p:cNvSpPr/>
          <p:nvPr/>
        </p:nvSpPr>
        <p:spPr bwMode="auto">
          <a:xfrm>
            <a:off x="11046584" y="5178688"/>
            <a:ext cx="210257" cy="243874"/>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spTree>
    <p:extLst>
      <p:ext uri="{BB962C8B-B14F-4D97-AF65-F5344CB8AC3E}">
        <p14:creationId xmlns:p14="http://schemas.microsoft.com/office/powerpoint/2010/main" val="2564592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Взаимодействие ОС</a:t>
            </a:r>
          </a:p>
        </p:txBody>
      </p:sp>
      <p:sp>
        <p:nvSpPr>
          <p:cNvPr id="3" name=" 2">
            <a:extLst>
              <a:ext uri="{FF2B5EF4-FFF2-40B4-BE49-F238E27FC236}">
                <a16:creationId xmlns:a16="http://schemas.microsoft.com/office/drawing/2014/main" id="{594EE494-2B4B-DA27-F466-34A7D219F17C}"/>
              </a:ext>
            </a:extLst>
          </p:cNvPr>
          <p:cNvSpPr/>
          <p:nvPr/>
        </p:nvSpPr>
        <p:spPr bwMode="auto">
          <a:xfrm>
            <a:off x="11046584" y="5178688"/>
            <a:ext cx="210257" cy="243874"/>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4" name="Объект 1981837321">
            <a:extLst>
              <a:ext uri="{FF2B5EF4-FFF2-40B4-BE49-F238E27FC236}">
                <a16:creationId xmlns:a16="http://schemas.microsoft.com/office/drawing/2014/main" id="{69222C81-0338-D2D6-76A3-BEF4DD66317F}"/>
              </a:ext>
            </a:extLst>
          </p:cNvPr>
          <p:cNvPicPr>
            <a:picLocks noChangeAspect="1"/>
          </p:cNvPicPr>
          <p:nvPr/>
        </p:nvPicPr>
        <p:blipFill rotWithShape="1">
          <a:blip r:embed="rId3"/>
          <a:srcRect r="63267"/>
          <a:stretch/>
        </p:blipFill>
        <p:spPr bwMode="auto">
          <a:xfrm>
            <a:off x="3279245" y="2411873"/>
            <a:ext cx="2479871" cy="2766815"/>
          </a:xfrm>
          <a:prstGeom prst="rect">
            <a:avLst/>
          </a:prstGeom>
        </p:spPr>
      </p:pic>
    </p:spTree>
    <p:extLst>
      <p:ext uri="{BB962C8B-B14F-4D97-AF65-F5344CB8AC3E}">
        <p14:creationId xmlns:p14="http://schemas.microsoft.com/office/powerpoint/2010/main" val="35373387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Офисные ОС</a:t>
            </a:r>
          </a:p>
        </p:txBody>
      </p:sp>
      <p:sp>
        <p:nvSpPr>
          <p:cNvPr id="3" name=" 2">
            <a:extLst>
              <a:ext uri="{FF2B5EF4-FFF2-40B4-BE49-F238E27FC236}">
                <a16:creationId xmlns:a16="http://schemas.microsoft.com/office/drawing/2014/main" id="{594EE494-2B4B-DA27-F466-34A7D219F17C}"/>
              </a:ext>
            </a:extLst>
          </p:cNvPr>
          <p:cNvSpPr/>
          <p:nvPr/>
        </p:nvSpPr>
        <p:spPr bwMode="auto">
          <a:xfrm>
            <a:off x="8772616" y="5226814"/>
            <a:ext cx="210257" cy="243874"/>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4" name="Объект 1981837321">
            <a:extLst>
              <a:ext uri="{FF2B5EF4-FFF2-40B4-BE49-F238E27FC236}">
                <a16:creationId xmlns:a16="http://schemas.microsoft.com/office/drawing/2014/main" id="{69222C81-0338-D2D6-76A3-BEF4DD66317F}"/>
              </a:ext>
            </a:extLst>
          </p:cNvPr>
          <p:cNvPicPr>
            <a:picLocks noChangeAspect="1"/>
          </p:cNvPicPr>
          <p:nvPr/>
        </p:nvPicPr>
        <p:blipFill rotWithShape="1">
          <a:blip r:embed="rId3"/>
          <a:srcRect l="63295"/>
          <a:stretch/>
        </p:blipFill>
        <p:spPr bwMode="auto">
          <a:xfrm>
            <a:off x="7391922" y="2568283"/>
            <a:ext cx="2477984" cy="2766815"/>
          </a:xfrm>
          <a:prstGeom prst="rect">
            <a:avLst/>
          </a:prstGeom>
        </p:spPr>
      </p:pic>
      <p:pic>
        <p:nvPicPr>
          <p:cNvPr id="5" name="Объект 1981837321">
            <a:extLst>
              <a:ext uri="{FF2B5EF4-FFF2-40B4-BE49-F238E27FC236}">
                <a16:creationId xmlns:a16="http://schemas.microsoft.com/office/drawing/2014/main" id="{48129100-BE5E-FA31-5076-DFBAF0C8AF33}"/>
              </a:ext>
            </a:extLst>
          </p:cNvPr>
          <p:cNvPicPr>
            <a:picLocks noChangeAspect="1"/>
          </p:cNvPicPr>
          <p:nvPr/>
        </p:nvPicPr>
        <p:blipFill rotWithShape="1">
          <a:blip r:embed="rId3"/>
          <a:srcRect r="63267"/>
          <a:stretch/>
        </p:blipFill>
        <p:spPr bwMode="auto">
          <a:xfrm>
            <a:off x="3118877" y="2568283"/>
            <a:ext cx="2479871" cy="2766815"/>
          </a:xfrm>
          <a:prstGeom prst="rect">
            <a:avLst/>
          </a:prstGeom>
        </p:spPr>
      </p:pic>
    </p:spTree>
    <p:extLst>
      <p:ext uri="{BB962C8B-B14F-4D97-AF65-F5344CB8AC3E}">
        <p14:creationId xmlns:p14="http://schemas.microsoft.com/office/powerpoint/2010/main" val="35357319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92E4208-7B3E-BCAC-E907-1ED3773B2C84}"/>
              </a:ext>
            </a:extLst>
          </p:cNvPr>
          <p:cNvSpPr>
            <a:spLocks noGrp="1"/>
          </p:cNvSpPr>
          <p:nvPr>
            <p:ph type="body" sz="quarter" idx="10"/>
          </p:nvPr>
        </p:nvSpPr>
        <p:spPr/>
        <p:txBody>
          <a:bodyPr/>
          <a:lstStyle/>
          <a:p>
            <a:r>
              <a:rPr lang="ru-RU" dirty="0"/>
              <a:t>Офисные ОС</a:t>
            </a:r>
          </a:p>
        </p:txBody>
      </p:sp>
      <p:sp>
        <p:nvSpPr>
          <p:cNvPr id="3" name=" 2">
            <a:extLst>
              <a:ext uri="{FF2B5EF4-FFF2-40B4-BE49-F238E27FC236}">
                <a16:creationId xmlns:a16="http://schemas.microsoft.com/office/drawing/2014/main" id="{594EE494-2B4B-DA27-F466-34A7D219F17C}"/>
              </a:ext>
            </a:extLst>
          </p:cNvPr>
          <p:cNvSpPr/>
          <p:nvPr/>
        </p:nvSpPr>
        <p:spPr bwMode="auto">
          <a:xfrm>
            <a:off x="11046584" y="5178688"/>
            <a:ext cx="210257" cy="243874"/>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4" name="Объект 1981837321">
            <a:extLst>
              <a:ext uri="{FF2B5EF4-FFF2-40B4-BE49-F238E27FC236}">
                <a16:creationId xmlns:a16="http://schemas.microsoft.com/office/drawing/2014/main" id="{69222C81-0338-D2D6-76A3-BEF4DD66317F}"/>
              </a:ext>
            </a:extLst>
          </p:cNvPr>
          <p:cNvPicPr>
            <a:picLocks noChangeAspect="1"/>
          </p:cNvPicPr>
          <p:nvPr/>
        </p:nvPicPr>
        <p:blipFill>
          <a:blip r:embed="rId3"/>
          <a:stretch/>
        </p:blipFill>
        <p:spPr bwMode="auto">
          <a:xfrm>
            <a:off x="3110606" y="2655747"/>
            <a:ext cx="6751029" cy="2766815"/>
          </a:xfrm>
          <a:prstGeom prst="rect">
            <a:avLst/>
          </a:prstGeom>
        </p:spPr>
      </p:pic>
    </p:spTree>
    <p:extLst>
      <p:ext uri="{BB962C8B-B14F-4D97-AF65-F5344CB8AC3E}">
        <p14:creationId xmlns:p14="http://schemas.microsoft.com/office/powerpoint/2010/main" val="18380279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6FBF81E-F892-B165-638C-15EF774661B7}"/>
              </a:ext>
            </a:extLst>
          </p:cNvPr>
          <p:cNvSpPr>
            <a:spLocks noGrp="1"/>
          </p:cNvSpPr>
          <p:nvPr>
            <p:ph type="body" sz="quarter" idx="10"/>
          </p:nvPr>
        </p:nvSpPr>
        <p:spPr/>
        <p:txBody>
          <a:bodyPr/>
          <a:lstStyle/>
          <a:p>
            <a:r>
              <a:rPr lang="ru-RU" dirty="0"/>
              <a:t>Заключение</a:t>
            </a:r>
          </a:p>
        </p:txBody>
      </p:sp>
      <p:sp>
        <p:nvSpPr>
          <p:cNvPr id="3" name="Текст 2">
            <a:extLst>
              <a:ext uri="{FF2B5EF4-FFF2-40B4-BE49-F238E27FC236}">
                <a16:creationId xmlns:a16="http://schemas.microsoft.com/office/drawing/2014/main" id="{56C1EE50-3791-35D8-DD42-27D1C37E6F89}"/>
              </a:ext>
            </a:extLst>
          </p:cNvPr>
          <p:cNvSpPr>
            <a:spLocks noGrp="1"/>
          </p:cNvSpPr>
          <p:nvPr>
            <p:ph type="body" sz="quarter" idx="11"/>
          </p:nvPr>
        </p:nvSpPr>
        <p:spPr/>
        <p:txBody>
          <a:bodyPr/>
          <a:lstStyle/>
          <a:p>
            <a:endParaRPr lang="ru-RU" sz="3000" dirty="0"/>
          </a:p>
        </p:txBody>
      </p:sp>
    </p:spTree>
    <p:extLst>
      <p:ext uri="{BB962C8B-B14F-4D97-AF65-F5344CB8AC3E}">
        <p14:creationId xmlns:p14="http://schemas.microsoft.com/office/powerpoint/2010/main" val="28435625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6FBF81E-F892-B165-638C-15EF774661B7}"/>
              </a:ext>
            </a:extLst>
          </p:cNvPr>
          <p:cNvSpPr>
            <a:spLocks noGrp="1"/>
          </p:cNvSpPr>
          <p:nvPr>
            <p:ph type="body" sz="quarter" idx="10"/>
          </p:nvPr>
        </p:nvSpPr>
        <p:spPr/>
        <p:txBody>
          <a:bodyPr/>
          <a:lstStyle/>
          <a:p>
            <a:r>
              <a:rPr lang="ru-RU" dirty="0"/>
              <a:t>Заключение</a:t>
            </a:r>
          </a:p>
        </p:txBody>
      </p:sp>
      <p:sp>
        <p:nvSpPr>
          <p:cNvPr id="3" name="Текст 2">
            <a:extLst>
              <a:ext uri="{FF2B5EF4-FFF2-40B4-BE49-F238E27FC236}">
                <a16:creationId xmlns:a16="http://schemas.microsoft.com/office/drawing/2014/main" id="{56C1EE50-3791-35D8-DD42-27D1C37E6F89}"/>
              </a:ext>
            </a:extLst>
          </p:cNvPr>
          <p:cNvSpPr>
            <a:spLocks noGrp="1"/>
          </p:cNvSpPr>
          <p:nvPr>
            <p:ph type="body" sz="quarter" idx="11"/>
          </p:nvPr>
        </p:nvSpPr>
        <p:spPr/>
        <p:txBody>
          <a:bodyPr/>
          <a:lstStyle/>
          <a:p>
            <a:r>
              <a:rPr lang="ru-RU" sz="3000" dirty="0"/>
              <a:t>Введение в большие данные и характеристики больших данных</a:t>
            </a:r>
          </a:p>
          <a:p>
            <a:r>
              <a:rPr lang="ru-RU" sz="3000" dirty="0"/>
              <a:t>Задачи и варианты обработки больших данных</a:t>
            </a:r>
          </a:p>
          <a:p>
            <a:r>
              <a:rPr lang="ru-RU" sz="3000" dirty="0"/>
              <a:t>Варианты вычислительной инфраструктуры для обработки данных</a:t>
            </a:r>
          </a:p>
          <a:p>
            <a:r>
              <a:rPr lang="ru-RU" sz="3000" dirty="0"/>
              <a:t>Классификация операционных систем</a:t>
            </a:r>
          </a:p>
          <a:p>
            <a:endParaRPr lang="ru-RU" sz="3000" dirty="0"/>
          </a:p>
        </p:txBody>
      </p:sp>
    </p:spTree>
    <p:extLst>
      <p:ext uri="{BB962C8B-B14F-4D97-AF65-F5344CB8AC3E}">
        <p14:creationId xmlns:p14="http://schemas.microsoft.com/office/powerpoint/2010/main" val="4728204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a:extLst>
              <a:ext uri="{FF2B5EF4-FFF2-40B4-BE49-F238E27FC236}">
                <a16:creationId xmlns:a16="http://schemas.microsoft.com/office/drawing/2014/main" id="{435BF0F7-64A2-4085-9610-8A98924C0F1C}"/>
              </a:ext>
            </a:extLst>
          </p:cNvPr>
          <p:cNvSpPr>
            <a:spLocks noGrp="1"/>
          </p:cNvSpPr>
          <p:nvPr>
            <p:ph type="body" sz="quarter" idx="10"/>
          </p:nvPr>
        </p:nvSpPr>
        <p:spPr>
          <a:xfrm>
            <a:off x="3551273" y="212652"/>
            <a:ext cx="8527349" cy="1035856"/>
          </a:xfrm>
        </p:spPr>
        <p:txBody>
          <a:bodyPr/>
          <a:lstStyle/>
          <a:p>
            <a:r>
              <a:rPr lang="ru-RU" dirty="0"/>
              <a:t>Спасибо за внимание!</a:t>
            </a:r>
          </a:p>
        </p:txBody>
      </p:sp>
      <p:sp>
        <p:nvSpPr>
          <p:cNvPr id="5" name="Текст 4">
            <a:extLst>
              <a:ext uri="{FF2B5EF4-FFF2-40B4-BE49-F238E27FC236}">
                <a16:creationId xmlns:a16="http://schemas.microsoft.com/office/drawing/2014/main" id="{1BC124DC-1F9B-4FFD-978A-50A654B5FAC2}"/>
              </a:ext>
            </a:extLst>
          </p:cNvPr>
          <p:cNvSpPr>
            <a:spLocks noGrp="1"/>
          </p:cNvSpPr>
          <p:nvPr>
            <p:ph type="body" sz="quarter" idx="11"/>
          </p:nvPr>
        </p:nvSpPr>
        <p:spPr/>
        <p:txBody>
          <a:bodyPr/>
          <a:lstStyle/>
          <a:p>
            <a:r>
              <a:rPr lang="ru-RU" dirty="0"/>
              <a:t>ФИО лектора</a:t>
            </a:r>
          </a:p>
        </p:txBody>
      </p:sp>
      <p:sp>
        <p:nvSpPr>
          <p:cNvPr id="6" name="Текст 5">
            <a:extLst>
              <a:ext uri="{FF2B5EF4-FFF2-40B4-BE49-F238E27FC236}">
                <a16:creationId xmlns:a16="http://schemas.microsoft.com/office/drawing/2014/main" id="{B732180B-22DA-4706-8CD4-8B0F4EE6E2EC}"/>
              </a:ext>
            </a:extLst>
          </p:cNvPr>
          <p:cNvSpPr>
            <a:spLocks noGrp="1"/>
          </p:cNvSpPr>
          <p:nvPr>
            <p:ph type="body" sz="quarter" idx="13"/>
          </p:nvPr>
        </p:nvSpPr>
        <p:spPr/>
        <p:txBody>
          <a:bodyPr/>
          <a:lstStyle/>
          <a:p>
            <a:r>
              <a:rPr lang="ru-RU" dirty="0"/>
              <a:t>Контакты лектора</a:t>
            </a:r>
          </a:p>
        </p:txBody>
      </p:sp>
      <p:sp>
        <p:nvSpPr>
          <p:cNvPr id="7" name="Текст 6">
            <a:extLst>
              <a:ext uri="{FF2B5EF4-FFF2-40B4-BE49-F238E27FC236}">
                <a16:creationId xmlns:a16="http://schemas.microsoft.com/office/drawing/2014/main" id="{29131E6B-B7C0-4ED1-9348-AECA181B5AB4}"/>
              </a:ext>
            </a:extLst>
          </p:cNvPr>
          <p:cNvSpPr>
            <a:spLocks noGrp="1"/>
          </p:cNvSpPr>
          <p:nvPr>
            <p:ph type="body" sz="quarter" idx="14"/>
          </p:nvPr>
        </p:nvSpPr>
        <p:spPr/>
        <p:txBody>
          <a:bodyPr/>
          <a:lstStyle/>
          <a:p>
            <a:r>
              <a:rPr lang="ru-RU" dirty="0"/>
              <a:t>Должность лектора</a:t>
            </a:r>
          </a:p>
        </p:txBody>
      </p:sp>
    </p:spTree>
    <p:extLst>
      <p:ext uri="{BB962C8B-B14F-4D97-AF65-F5344CB8AC3E}">
        <p14:creationId xmlns:p14="http://schemas.microsoft.com/office/powerpoint/2010/main" val="2202778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D9CFA6F-1312-4791-A826-C59061835B59}"/>
              </a:ext>
            </a:extLst>
          </p:cNvPr>
          <p:cNvSpPr>
            <a:spLocks noGrp="1"/>
          </p:cNvSpPr>
          <p:nvPr>
            <p:ph type="body" sz="quarter" idx="10"/>
          </p:nvPr>
        </p:nvSpPr>
        <p:spPr/>
        <p:txBody>
          <a:bodyPr/>
          <a:lstStyle/>
          <a:p>
            <a:pPr algn="l"/>
            <a:r>
              <a:rPr lang="ru-RU" sz="4800" dirty="0"/>
              <a:t>Тема 1. </a:t>
            </a:r>
            <a:r>
              <a:rPr lang="ru-RU" sz="4800" b="0" strike="noStrike" spc="0" dirty="0">
                <a:solidFill>
                  <a:srgbClr val="000000"/>
                </a:solidFill>
                <a:latin typeface="Segoe UI"/>
                <a:ea typeface="Segoe UI"/>
                <a:cs typeface="Segoe UI"/>
              </a:rPr>
              <a:t>Технологии хранения информации и больших объемов данных</a:t>
            </a:r>
            <a:endParaRPr lang="ru-RU" sz="4800" dirty="0"/>
          </a:p>
          <a:p>
            <a:pPr algn="l"/>
            <a:endParaRPr lang="ru-RU" sz="4800" dirty="0"/>
          </a:p>
        </p:txBody>
      </p:sp>
      <p:sp>
        <p:nvSpPr>
          <p:cNvPr id="3" name="Текст 2">
            <a:extLst>
              <a:ext uri="{FF2B5EF4-FFF2-40B4-BE49-F238E27FC236}">
                <a16:creationId xmlns:a16="http://schemas.microsoft.com/office/drawing/2014/main" id="{3B8BDD9D-A652-4B80-83E8-B6076D1163FA}"/>
              </a:ext>
            </a:extLst>
          </p:cNvPr>
          <p:cNvSpPr>
            <a:spLocks noGrp="1"/>
          </p:cNvSpPr>
          <p:nvPr>
            <p:ph type="body" sz="quarter" idx="11"/>
          </p:nvPr>
        </p:nvSpPr>
        <p:spPr>
          <a:xfrm>
            <a:off x="893619" y="3428999"/>
            <a:ext cx="11185004" cy="2889045"/>
          </a:xfrm>
        </p:spPr>
        <p:txBody>
          <a:bodyPr/>
          <a:lstStyle/>
          <a:p>
            <a:pPr marL="0" indent="0">
              <a:buNone/>
            </a:pPr>
            <a:r>
              <a:rPr lang="ru-RU" sz="2400" dirty="0"/>
              <a:t>Введение в большие данные</a:t>
            </a:r>
          </a:p>
          <a:p>
            <a:pPr marL="0" indent="0">
              <a:buNone/>
            </a:pPr>
            <a:r>
              <a:rPr lang="ru-RU" sz="2400" dirty="0"/>
              <a:t>Информация и данные в вычислительных устройствах</a:t>
            </a:r>
          </a:p>
          <a:p>
            <a:pPr marL="0" indent="0">
              <a:buNone/>
            </a:pPr>
            <a:r>
              <a:rPr lang="ru-RU" sz="2400" dirty="0"/>
              <a:t>Вычислительная инфраструктура и вычислительные устройства</a:t>
            </a:r>
          </a:p>
        </p:txBody>
      </p:sp>
    </p:spTree>
    <p:extLst>
      <p:ext uri="{BB962C8B-B14F-4D97-AF65-F5344CB8AC3E}">
        <p14:creationId xmlns:p14="http://schemas.microsoft.com/office/powerpoint/2010/main" val="3113575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D9CFA6F-1312-4791-A826-C59061835B59}"/>
              </a:ext>
            </a:extLst>
          </p:cNvPr>
          <p:cNvSpPr>
            <a:spLocks noGrp="1"/>
          </p:cNvSpPr>
          <p:nvPr>
            <p:ph type="body" sz="quarter" idx="10"/>
          </p:nvPr>
        </p:nvSpPr>
        <p:spPr/>
        <p:txBody>
          <a:bodyPr/>
          <a:lstStyle/>
          <a:p>
            <a:pPr algn="l"/>
            <a:r>
              <a:rPr lang="ru-RU" sz="4800" dirty="0"/>
              <a:t>Тема 1. </a:t>
            </a:r>
            <a:r>
              <a:rPr lang="ru-RU" sz="4800" b="0" strike="noStrike" spc="0" dirty="0">
                <a:solidFill>
                  <a:srgbClr val="000000"/>
                </a:solidFill>
                <a:latin typeface="Segoe UI"/>
                <a:ea typeface="Segoe UI"/>
                <a:cs typeface="Segoe UI"/>
              </a:rPr>
              <a:t>Технологии хранения информации и больших объемов данных</a:t>
            </a:r>
            <a:endParaRPr lang="ru-RU" sz="4800" dirty="0"/>
          </a:p>
          <a:p>
            <a:pPr algn="l"/>
            <a:endParaRPr lang="ru-RU" sz="4800" dirty="0"/>
          </a:p>
        </p:txBody>
      </p:sp>
      <p:sp>
        <p:nvSpPr>
          <p:cNvPr id="3" name="Текст 2">
            <a:extLst>
              <a:ext uri="{FF2B5EF4-FFF2-40B4-BE49-F238E27FC236}">
                <a16:creationId xmlns:a16="http://schemas.microsoft.com/office/drawing/2014/main" id="{3B8BDD9D-A652-4B80-83E8-B6076D1163FA}"/>
              </a:ext>
            </a:extLst>
          </p:cNvPr>
          <p:cNvSpPr>
            <a:spLocks noGrp="1"/>
          </p:cNvSpPr>
          <p:nvPr>
            <p:ph type="body" sz="quarter" idx="11"/>
          </p:nvPr>
        </p:nvSpPr>
        <p:spPr>
          <a:xfrm>
            <a:off x="893619" y="3428999"/>
            <a:ext cx="11185004" cy="2889045"/>
          </a:xfrm>
        </p:spPr>
        <p:txBody>
          <a:bodyPr/>
          <a:lstStyle/>
          <a:p>
            <a:pPr marL="0" indent="0">
              <a:buNone/>
            </a:pPr>
            <a:r>
              <a:rPr lang="ru-RU" sz="2400" dirty="0"/>
              <a:t>Введение в большие данные</a:t>
            </a:r>
          </a:p>
          <a:p>
            <a:pPr marL="0" indent="0">
              <a:buNone/>
            </a:pPr>
            <a:r>
              <a:rPr lang="ru-RU" sz="2400" dirty="0"/>
              <a:t>Информация и данные в вычислительных устройствах</a:t>
            </a:r>
          </a:p>
          <a:p>
            <a:pPr marL="0" indent="0">
              <a:buNone/>
            </a:pPr>
            <a:r>
              <a:rPr lang="ru-RU" sz="2400" dirty="0"/>
              <a:t>Вычислительная инфраструктура и вычислительные устройства</a:t>
            </a:r>
          </a:p>
          <a:p>
            <a:pPr marL="0" indent="0">
              <a:buNone/>
            </a:pPr>
            <a:r>
              <a:rPr lang="ru-RU" sz="2400" dirty="0"/>
              <a:t>Операционные системы для работы с данными</a:t>
            </a:r>
          </a:p>
        </p:txBody>
      </p:sp>
    </p:spTree>
    <p:extLst>
      <p:ext uri="{BB962C8B-B14F-4D97-AF65-F5344CB8AC3E}">
        <p14:creationId xmlns:p14="http://schemas.microsoft.com/office/powerpoint/2010/main" val="2632222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sp>
        <p:nvSpPr>
          <p:cNvPr id="4" name="Текст 3">
            <a:extLst>
              <a:ext uri="{FF2B5EF4-FFF2-40B4-BE49-F238E27FC236}">
                <a16:creationId xmlns:a16="http://schemas.microsoft.com/office/drawing/2014/main" id="{CE9F202C-BC29-C0A9-7C42-C1694B036714}"/>
              </a:ext>
            </a:extLst>
          </p:cNvPr>
          <p:cNvSpPr>
            <a:spLocks noGrp="1"/>
          </p:cNvSpPr>
          <p:nvPr>
            <p:ph type="body" sz="quarter" idx="11"/>
          </p:nvPr>
        </p:nvSpPr>
        <p:spPr/>
        <p:txBody>
          <a:bodyPr/>
          <a:lstStyle/>
          <a:p>
            <a:pPr marL="0" indent="0">
              <a:buNone/>
            </a:pPr>
            <a:endParaRPr lang="ru-RU" dirty="0"/>
          </a:p>
        </p:txBody>
      </p:sp>
    </p:spTree>
    <p:extLst>
      <p:ext uri="{BB962C8B-B14F-4D97-AF65-F5344CB8AC3E}">
        <p14:creationId xmlns:p14="http://schemas.microsoft.com/office/powerpoint/2010/main" val="3727473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sp>
        <p:nvSpPr>
          <p:cNvPr id="4" name="Текст 3">
            <a:extLst>
              <a:ext uri="{FF2B5EF4-FFF2-40B4-BE49-F238E27FC236}">
                <a16:creationId xmlns:a16="http://schemas.microsoft.com/office/drawing/2014/main" id="{CE9F202C-BC29-C0A9-7C42-C1694B036714}"/>
              </a:ext>
            </a:extLst>
          </p:cNvPr>
          <p:cNvSpPr>
            <a:spLocks noGrp="1"/>
          </p:cNvSpPr>
          <p:nvPr>
            <p:ph type="body" sz="quarter" idx="11"/>
          </p:nvPr>
        </p:nvSpPr>
        <p:spPr/>
        <p:txBody>
          <a:bodyPr/>
          <a:lstStyle/>
          <a:p>
            <a:pPr marL="0" indent="0">
              <a:buNone/>
            </a:pPr>
            <a:r>
              <a:rPr lang="ru-RU" b="1" dirty="0"/>
              <a:t>Большие данные</a:t>
            </a:r>
            <a:r>
              <a:rPr lang="ru-RU" dirty="0"/>
              <a:t> – разнообразные данные, которые поступают с постоянно растущей скоростью и объем которых постоянно растет</a:t>
            </a:r>
          </a:p>
        </p:txBody>
      </p:sp>
    </p:spTree>
    <p:extLst>
      <p:ext uri="{BB962C8B-B14F-4D97-AF65-F5344CB8AC3E}">
        <p14:creationId xmlns:p14="http://schemas.microsoft.com/office/powerpoint/2010/main" val="202951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sp>
        <p:nvSpPr>
          <p:cNvPr id="4" name="Текст 3">
            <a:extLst>
              <a:ext uri="{FF2B5EF4-FFF2-40B4-BE49-F238E27FC236}">
                <a16:creationId xmlns:a16="http://schemas.microsoft.com/office/drawing/2014/main" id="{CE9F202C-BC29-C0A9-7C42-C1694B036714}"/>
              </a:ext>
            </a:extLst>
          </p:cNvPr>
          <p:cNvSpPr>
            <a:spLocks noGrp="1"/>
          </p:cNvSpPr>
          <p:nvPr>
            <p:ph type="body" sz="quarter" idx="11"/>
          </p:nvPr>
        </p:nvSpPr>
        <p:spPr/>
        <p:txBody>
          <a:bodyPr/>
          <a:lstStyle/>
          <a:p>
            <a:pPr marL="0" indent="0">
              <a:buNone/>
            </a:pPr>
            <a:r>
              <a:rPr lang="ru-RU" dirty="0"/>
              <a:t>Характеристики больших данных:</a:t>
            </a:r>
          </a:p>
        </p:txBody>
      </p:sp>
    </p:spTree>
    <p:extLst>
      <p:ext uri="{BB962C8B-B14F-4D97-AF65-F5344CB8AC3E}">
        <p14:creationId xmlns:p14="http://schemas.microsoft.com/office/powerpoint/2010/main" val="3052994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sp>
        <p:nvSpPr>
          <p:cNvPr id="4" name="Текст 3">
            <a:extLst>
              <a:ext uri="{FF2B5EF4-FFF2-40B4-BE49-F238E27FC236}">
                <a16:creationId xmlns:a16="http://schemas.microsoft.com/office/drawing/2014/main" id="{CE9F202C-BC29-C0A9-7C42-C1694B036714}"/>
              </a:ext>
            </a:extLst>
          </p:cNvPr>
          <p:cNvSpPr>
            <a:spLocks noGrp="1"/>
          </p:cNvSpPr>
          <p:nvPr>
            <p:ph type="body" sz="quarter" idx="11"/>
          </p:nvPr>
        </p:nvSpPr>
        <p:spPr/>
        <p:txBody>
          <a:bodyPr/>
          <a:lstStyle/>
          <a:p>
            <a:pPr marL="0" indent="0">
              <a:buNone/>
            </a:pPr>
            <a:r>
              <a:rPr lang="ru-RU" dirty="0"/>
              <a:t>Характеристики больших данных:</a:t>
            </a:r>
          </a:p>
          <a:p>
            <a:r>
              <a:rPr lang="ru-RU" dirty="0"/>
              <a:t>Разнообразие (</a:t>
            </a:r>
            <a:r>
              <a:rPr lang="en-US" dirty="0"/>
              <a:t>variety</a:t>
            </a:r>
            <a:r>
              <a:rPr lang="ru-RU" dirty="0"/>
              <a:t>)</a:t>
            </a:r>
            <a:endParaRPr lang="en-US" dirty="0"/>
          </a:p>
        </p:txBody>
      </p:sp>
    </p:spTree>
    <p:extLst>
      <p:ext uri="{BB962C8B-B14F-4D97-AF65-F5344CB8AC3E}">
        <p14:creationId xmlns:p14="http://schemas.microsoft.com/office/powerpoint/2010/main" val="2359810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A2F3CAA-A3E3-4330-8BC9-5A144B1BE8B9}"/>
              </a:ext>
            </a:extLst>
          </p:cNvPr>
          <p:cNvSpPr>
            <a:spLocks noGrp="1"/>
          </p:cNvSpPr>
          <p:nvPr>
            <p:ph type="body" sz="quarter" idx="10"/>
          </p:nvPr>
        </p:nvSpPr>
        <p:spPr>
          <a:xfrm>
            <a:off x="4908263" y="212653"/>
            <a:ext cx="7170359" cy="854147"/>
          </a:xfrm>
        </p:spPr>
        <p:txBody>
          <a:bodyPr/>
          <a:lstStyle/>
          <a:p>
            <a:r>
              <a:rPr lang="ru-RU" sz="4800" dirty="0"/>
              <a:t>Список тем дисциплины</a:t>
            </a:r>
          </a:p>
        </p:txBody>
      </p:sp>
      <p:sp>
        <p:nvSpPr>
          <p:cNvPr id="3" name="Текст 2">
            <a:extLst>
              <a:ext uri="{FF2B5EF4-FFF2-40B4-BE49-F238E27FC236}">
                <a16:creationId xmlns:a16="http://schemas.microsoft.com/office/drawing/2014/main" id="{827780DF-E603-4F8F-B2DE-7981F13517E0}"/>
              </a:ext>
            </a:extLst>
          </p:cNvPr>
          <p:cNvSpPr>
            <a:spLocks noGrp="1"/>
          </p:cNvSpPr>
          <p:nvPr>
            <p:ph type="body" sz="quarter" idx="11"/>
          </p:nvPr>
        </p:nvSpPr>
        <p:spPr/>
        <p:txBody>
          <a:bodyPr/>
          <a:lstStyle/>
          <a:p>
            <a:pPr marL="0" indent="0">
              <a:lnSpc>
                <a:spcPct val="90000"/>
              </a:lnSpc>
              <a:spcBef>
                <a:spcPts val="1416"/>
              </a:spcBef>
              <a:buNone/>
              <a:defRPr/>
            </a:pPr>
            <a:endParaRPr lang="ru-RU" sz="2400" dirty="0"/>
          </a:p>
        </p:txBody>
      </p:sp>
    </p:spTree>
    <p:extLst>
      <p:ext uri="{BB962C8B-B14F-4D97-AF65-F5344CB8AC3E}">
        <p14:creationId xmlns:p14="http://schemas.microsoft.com/office/powerpoint/2010/main" val="1526150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sp>
        <p:nvSpPr>
          <p:cNvPr id="4" name="Текст 3">
            <a:extLst>
              <a:ext uri="{FF2B5EF4-FFF2-40B4-BE49-F238E27FC236}">
                <a16:creationId xmlns:a16="http://schemas.microsoft.com/office/drawing/2014/main" id="{CE9F202C-BC29-C0A9-7C42-C1694B036714}"/>
              </a:ext>
            </a:extLst>
          </p:cNvPr>
          <p:cNvSpPr>
            <a:spLocks noGrp="1"/>
          </p:cNvSpPr>
          <p:nvPr>
            <p:ph type="body" sz="quarter" idx="11"/>
          </p:nvPr>
        </p:nvSpPr>
        <p:spPr/>
        <p:txBody>
          <a:bodyPr/>
          <a:lstStyle/>
          <a:p>
            <a:pPr marL="0" indent="0">
              <a:buNone/>
            </a:pPr>
            <a:r>
              <a:rPr lang="ru-RU" dirty="0"/>
              <a:t>Характеристики больших данных:</a:t>
            </a:r>
          </a:p>
          <a:p>
            <a:r>
              <a:rPr lang="ru-RU" dirty="0"/>
              <a:t>Разнообразие (</a:t>
            </a:r>
            <a:r>
              <a:rPr lang="en-US" dirty="0"/>
              <a:t>variety</a:t>
            </a:r>
            <a:r>
              <a:rPr lang="ru-RU" dirty="0"/>
              <a:t>)</a:t>
            </a:r>
            <a:endParaRPr lang="en-US" dirty="0"/>
          </a:p>
        </p:txBody>
      </p:sp>
      <p:pic>
        <p:nvPicPr>
          <p:cNvPr id="1026" name="Picture 2">
            <a:extLst>
              <a:ext uri="{FF2B5EF4-FFF2-40B4-BE49-F238E27FC236}">
                <a16:creationId xmlns:a16="http://schemas.microsoft.com/office/drawing/2014/main" id="{A614231F-D689-8284-3641-42F54BAA641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78" r="36580"/>
          <a:stretch/>
        </p:blipFill>
        <p:spPr bwMode="auto">
          <a:xfrm>
            <a:off x="7099465" y="3455255"/>
            <a:ext cx="2210790" cy="319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272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sp>
        <p:nvSpPr>
          <p:cNvPr id="4" name="Текст 3">
            <a:extLst>
              <a:ext uri="{FF2B5EF4-FFF2-40B4-BE49-F238E27FC236}">
                <a16:creationId xmlns:a16="http://schemas.microsoft.com/office/drawing/2014/main" id="{CE9F202C-BC29-C0A9-7C42-C1694B036714}"/>
              </a:ext>
            </a:extLst>
          </p:cNvPr>
          <p:cNvSpPr>
            <a:spLocks noGrp="1"/>
          </p:cNvSpPr>
          <p:nvPr>
            <p:ph type="body" sz="quarter" idx="11"/>
          </p:nvPr>
        </p:nvSpPr>
        <p:spPr/>
        <p:txBody>
          <a:bodyPr/>
          <a:lstStyle/>
          <a:p>
            <a:pPr marL="0" indent="0">
              <a:buNone/>
            </a:pPr>
            <a:r>
              <a:rPr lang="ru-RU" dirty="0"/>
              <a:t>Характеристики больших данных:</a:t>
            </a:r>
          </a:p>
          <a:p>
            <a:r>
              <a:rPr lang="ru-RU" dirty="0"/>
              <a:t>Разнообразие (</a:t>
            </a:r>
            <a:r>
              <a:rPr lang="en-US" dirty="0"/>
              <a:t>variety</a:t>
            </a:r>
            <a:r>
              <a:rPr lang="ru-RU" dirty="0"/>
              <a:t>)</a:t>
            </a:r>
            <a:endParaRPr lang="en-US" dirty="0"/>
          </a:p>
        </p:txBody>
      </p:sp>
    </p:spTree>
    <p:extLst>
      <p:ext uri="{BB962C8B-B14F-4D97-AF65-F5344CB8AC3E}">
        <p14:creationId xmlns:p14="http://schemas.microsoft.com/office/powerpoint/2010/main" val="2606847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sp>
        <p:nvSpPr>
          <p:cNvPr id="4" name="Текст 3">
            <a:extLst>
              <a:ext uri="{FF2B5EF4-FFF2-40B4-BE49-F238E27FC236}">
                <a16:creationId xmlns:a16="http://schemas.microsoft.com/office/drawing/2014/main" id="{CE9F202C-BC29-C0A9-7C42-C1694B036714}"/>
              </a:ext>
            </a:extLst>
          </p:cNvPr>
          <p:cNvSpPr>
            <a:spLocks noGrp="1"/>
          </p:cNvSpPr>
          <p:nvPr>
            <p:ph type="body" sz="quarter" idx="11"/>
          </p:nvPr>
        </p:nvSpPr>
        <p:spPr/>
        <p:txBody>
          <a:bodyPr/>
          <a:lstStyle/>
          <a:p>
            <a:pPr marL="0" indent="0">
              <a:buNone/>
            </a:pPr>
            <a:r>
              <a:rPr lang="ru-RU" dirty="0"/>
              <a:t>Характеристики больших данных:</a:t>
            </a:r>
          </a:p>
          <a:p>
            <a:r>
              <a:rPr lang="ru-RU" dirty="0"/>
              <a:t>Разнообразие (</a:t>
            </a:r>
            <a:r>
              <a:rPr lang="en-US" dirty="0"/>
              <a:t>variety</a:t>
            </a:r>
            <a:r>
              <a:rPr lang="ru-RU" dirty="0"/>
              <a:t>)</a:t>
            </a:r>
            <a:endParaRPr lang="en-US" dirty="0"/>
          </a:p>
        </p:txBody>
      </p:sp>
      <p:pic>
        <p:nvPicPr>
          <p:cNvPr id="5" name="Рисунок 4">
            <a:extLst>
              <a:ext uri="{FF2B5EF4-FFF2-40B4-BE49-F238E27FC236}">
                <a16:creationId xmlns:a16="http://schemas.microsoft.com/office/drawing/2014/main" id="{B22667E6-96AB-345C-60B3-5CCD7B94224C}"/>
              </a:ext>
            </a:extLst>
          </p:cNvPr>
          <p:cNvPicPr>
            <a:picLocks noChangeAspect="1"/>
          </p:cNvPicPr>
          <p:nvPr/>
        </p:nvPicPr>
        <p:blipFill>
          <a:blip r:embed="rId3"/>
          <a:stretch>
            <a:fillRect/>
          </a:stretch>
        </p:blipFill>
        <p:spPr>
          <a:xfrm>
            <a:off x="6172267" y="3429000"/>
            <a:ext cx="4641683" cy="2615725"/>
          </a:xfrm>
          <a:prstGeom prst="rect">
            <a:avLst/>
          </a:prstGeom>
        </p:spPr>
      </p:pic>
      <p:sp>
        <p:nvSpPr>
          <p:cNvPr id="6" name="TextBox 5">
            <a:extLst>
              <a:ext uri="{FF2B5EF4-FFF2-40B4-BE49-F238E27FC236}">
                <a16:creationId xmlns:a16="http://schemas.microsoft.com/office/drawing/2014/main" id="{EE9FAB9D-95A7-67FD-F865-61F211D6783C}"/>
              </a:ext>
            </a:extLst>
          </p:cNvPr>
          <p:cNvSpPr txBox="1"/>
          <p:nvPr/>
        </p:nvSpPr>
        <p:spPr>
          <a:xfrm>
            <a:off x="4298867" y="6337570"/>
            <a:ext cx="7303325" cy="307777"/>
          </a:xfrm>
          <a:prstGeom prst="rect">
            <a:avLst/>
          </a:prstGeom>
          <a:noFill/>
        </p:spPr>
        <p:txBody>
          <a:bodyPr wrap="square" rtlCol="0">
            <a:spAutoFit/>
          </a:bodyPr>
          <a:lstStyle/>
          <a:p>
            <a:r>
              <a:rPr lang="en-US" sz="1400" dirty="0"/>
              <a:t>https://www.researchgate.net/figure/Object-detection-in-a-supermarket-setting_fig3_358501610</a:t>
            </a:r>
            <a:endParaRPr lang="ru-RU" sz="1400" dirty="0"/>
          </a:p>
        </p:txBody>
      </p:sp>
    </p:spTree>
    <p:extLst>
      <p:ext uri="{BB962C8B-B14F-4D97-AF65-F5344CB8AC3E}">
        <p14:creationId xmlns:p14="http://schemas.microsoft.com/office/powerpoint/2010/main" val="1617122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sp>
        <p:nvSpPr>
          <p:cNvPr id="4" name="Текст 3">
            <a:extLst>
              <a:ext uri="{FF2B5EF4-FFF2-40B4-BE49-F238E27FC236}">
                <a16:creationId xmlns:a16="http://schemas.microsoft.com/office/drawing/2014/main" id="{CE9F202C-BC29-C0A9-7C42-C1694B036714}"/>
              </a:ext>
            </a:extLst>
          </p:cNvPr>
          <p:cNvSpPr>
            <a:spLocks noGrp="1"/>
          </p:cNvSpPr>
          <p:nvPr>
            <p:ph type="body" sz="quarter" idx="11"/>
          </p:nvPr>
        </p:nvSpPr>
        <p:spPr/>
        <p:txBody>
          <a:bodyPr/>
          <a:lstStyle/>
          <a:p>
            <a:pPr marL="0" indent="0">
              <a:buNone/>
            </a:pPr>
            <a:r>
              <a:rPr lang="ru-RU" dirty="0"/>
              <a:t>Характеристики больших данных:</a:t>
            </a:r>
          </a:p>
          <a:p>
            <a:r>
              <a:rPr lang="ru-RU" dirty="0"/>
              <a:t>Разнообразие (</a:t>
            </a:r>
            <a:r>
              <a:rPr lang="en-US" dirty="0"/>
              <a:t>variety</a:t>
            </a:r>
            <a:r>
              <a:rPr lang="ru-RU" dirty="0"/>
              <a:t>)</a:t>
            </a:r>
            <a:endParaRPr lang="en-US" dirty="0"/>
          </a:p>
        </p:txBody>
      </p:sp>
    </p:spTree>
    <p:extLst>
      <p:ext uri="{BB962C8B-B14F-4D97-AF65-F5344CB8AC3E}">
        <p14:creationId xmlns:p14="http://schemas.microsoft.com/office/powerpoint/2010/main" val="3396630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sp>
        <p:nvSpPr>
          <p:cNvPr id="4" name="Текст 3">
            <a:extLst>
              <a:ext uri="{FF2B5EF4-FFF2-40B4-BE49-F238E27FC236}">
                <a16:creationId xmlns:a16="http://schemas.microsoft.com/office/drawing/2014/main" id="{CE9F202C-BC29-C0A9-7C42-C1694B036714}"/>
              </a:ext>
            </a:extLst>
          </p:cNvPr>
          <p:cNvSpPr>
            <a:spLocks noGrp="1"/>
          </p:cNvSpPr>
          <p:nvPr>
            <p:ph type="body" sz="quarter" idx="11"/>
          </p:nvPr>
        </p:nvSpPr>
        <p:spPr/>
        <p:txBody>
          <a:bodyPr/>
          <a:lstStyle/>
          <a:p>
            <a:pPr marL="0" indent="0">
              <a:buNone/>
            </a:pPr>
            <a:r>
              <a:rPr lang="ru-RU" dirty="0"/>
              <a:t>Характеристики больших данных :</a:t>
            </a:r>
          </a:p>
          <a:p>
            <a:r>
              <a:rPr lang="ru-RU" dirty="0"/>
              <a:t>Разнообразием (</a:t>
            </a:r>
            <a:r>
              <a:rPr lang="en-US" dirty="0"/>
              <a:t>variety</a:t>
            </a:r>
            <a:r>
              <a:rPr lang="ru-RU" dirty="0"/>
              <a:t>)</a:t>
            </a:r>
            <a:endParaRPr lang="en-US" dirty="0"/>
          </a:p>
          <a:p>
            <a:r>
              <a:rPr lang="ru-RU" dirty="0"/>
              <a:t>Скорость поступления (</a:t>
            </a:r>
            <a:r>
              <a:rPr lang="en-US" dirty="0"/>
              <a:t>velocity</a:t>
            </a:r>
            <a:r>
              <a:rPr lang="ru-RU" dirty="0"/>
              <a:t>)</a:t>
            </a:r>
            <a:endParaRPr lang="en-US" dirty="0"/>
          </a:p>
        </p:txBody>
      </p:sp>
    </p:spTree>
    <p:extLst>
      <p:ext uri="{BB962C8B-B14F-4D97-AF65-F5344CB8AC3E}">
        <p14:creationId xmlns:p14="http://schemas.microsoft.com/office/powerpoint/2010/main" val="973000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sp>
        <p:nvSpPr>
          <p:cNvPr id="4" name="Текст 3">
            <a:extLst>
              <a:ext uri="{FF2B5EF4-FFF2-40B4-BE49-F238E27FC236}">
                <a16:creationId xmlns:a16="http://schemas.microsoft.com/office/drawing/2014/main" id="{CE9F202C-BC29-C0A9-7C42-C1694B036714}"/>
              </a:ext>
            </a:extLst>
          </p:cNvPr>
          <p:cNvSpPr>
            <a:spLocks noGrp="1"/>
          </p:cNvSpPr>
          <p:nvPr>
            <p:ph type="body" sz="quarter" idx="11"/>
          </p:nvPr>
        </p:nvSpPr>
        <p:spPr/>
        <p:txBody>
          <a:bodyPr/>
          <a:lstStyle/>
          <a:p>
            <a:pPr marL="0" indent="0">
              <a:buNone/>
            </a:pPr>
            <a:r>
              <a:rPr lang="ru-RU" dirty="0"/>
              <a:t>Характеристики больших данных :</a:t>
            </a:r>
          </a:p>
          <a:p>
            <a:r>
              <a:rPr lang="ru-RU" dirty="0"/>
              <a:t>Разнообразием (</a:t>
            </a:r>
            <a:r>
              <a:rPr lang="en-US" dirty="0"/>
              <a:t>variety</a:t>
            </a:r>
            <a:r>
              <a:rPr lang="ru-RU" dirty="0"/>
              <a:t>)</a:t>
            </a:r>
            <a:endParaRPr lang="en-US" dirty="0"/>
          </a:p>
          <a:p>
            <a:r>
              <a:rPr lang="ru-RU" dirty="0"/>
              <a:t>Скоростью поступления (</a:t>
            </a:r>
            <a:r>
              <a:rPr lang="en-US" dirty="0"/>
              <a:t>velocity</a:t>
            </a:r>
            <a:r>
              <a:rPr lang="ru-RU" dirty="0"/>
              <a:t>)</a:t>
            </a:r>
            <a:endParaRPr lang="en-US" dirty="0"/>
          </a:p>
          <a:p>
            <a:r>
              <a:rPr lang="ru-RU" dirty="0"/>
              <a:t>Большой объем (</a:t>
            </a:r>
            <a:r>
              <a:rPr lang="en-US" dirty="0"/>
              <a:t>volume</a:t>
            </a:r>
            <a:r>
              <a:rPr lang="ru-RU" dirty="0"/>
              <a:t>)</a:t>
            </a:r>
          </a:p>
        </p:txBody>
      </p:sp>
    </p:spTree>
    <p:extLst>
      <p:ext uri="{BB962C8B-B14F-4D97-AF65-F5344CB8AC3E}">
        <p14:creationId xmlns:p14="http://schemas.microsoft.com/office/powerpoint/2010/main" val="83825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spTree>
    <p:extLst>
      <p:ext uri="{BB962C8B-B14F-4D97-AF65-F5344CB8AC3E}">
        <p14:creationId xmlns:p14="http://schemas.microsoft.com/office/powerpoint/2010/main" val="995844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40EAB3A-297D-B443-DD29-BC7A537350AE}"/>
              </a:ext>
            </a:extLst>
          </p:cNvPr>
          <p:cNvSpPr>
            <a:spLocks noGrp="1"/>
          </p:cNvSpPr>
          <p:nvPr>
            <p:ph type="body" sz="quarter" idx="10"/>
          </p:nvPr>
        </p:nvSpPr>
        <p:spPr/>
        <p:txBody>
          <a:bodyPr/>
          <a:lstStyle/>
          <a:p>
            <a:r>
              <a:rPr lang="ru-RU" sz="4800" dirty="0"/>
              <a:t>Большие данные</a:t>
            </a:r>
          </a:p>
        </p:txBody>
      </p:sp>
      <p:pic>
        <p:nvPicPr>
          <p:cNvPr id="7" name="Рисунок 6">
            <a:extLst>
              <a:ext uri="{FF2B5EF4-FFF2-40B4-BE49-F238E27FC236}">
                <a16:creationId xmlns:a16="http://schemas.microsoft.com/office/drawing/2014/main" id="{DB661B25-22EC-44D9-2637-527173BDA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419" y="1591136"/>
            <a:ext cx="4913403" cy="4374857"/>
          </a:xfrm>
          <a:prstGeom prst="rect">
            <a:avLst/>
          </a:prstGeom>
        </p:spPr>
      </p:pic>
    </p:spTree>
    <p:extLst>
      <p:ext uri="{BB962C8B-B14F-4D97-AF65-F5344CB8AC3E}">
        <p14:creationId xmlns:p14="http://schemas.microsoft.com/office/powerpoint/2010/main" val="2616013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C73230-4128-05DA-2D8C-1B10EC320797}"/>
              </a:ext>
            </a:extLst>
          </p:cNvPr>
          <p:cNvSpPr>
            <a:spLocks noGrp="1"/>
          </p:cNvSpPr>
          <p:nvPr>
            <p:ph type="body" sz="quarter" idx="10"/>
          </p:nvPr>
        </p:nvSpPr>
        <p:spPr/>
        <p:txBody>
          <a:bodyPr/>
          <a:lstStyle/>
          <a:p>
            <a:r>
              <a:rPr lang="ru-RU" dirty="0"/>
              <a:t>Проблема роста количества данных</a:t>
            </a:r>
          </a:p>
        </p:txBody>
      </p:sp>
    </p:spTree>
    <p:extLst>
      <p:ext uri="{BB962C8B-B14F-4D97-AF65-F5344CB8AC3E}">
        <p14:creationId xmlns:p14="http://schemas.microsoft.com/office/powerpoint/2010/main" val="1233364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C73230-4128-05DA-2D8C-1B10EC320797}"/>
              </a:ext>
            </a:extLst>
          </p:cNvPr>
          <p:cNvSpPr>
            <a:spLocks noGrp="1"/>
          </p:cNvSpPr>
          <p:nvPr>
            <p:ph type="body" sz="quarter" idx="10"/>
          </p:nvPr>
        </p:nvSpPr>
        <p:spPr/>
        <p:txBody>
          <a:bodyPr/>
          <a:lstStyle/>
          <a:p>
            <a:r>
              <a:rPr lang="ru-RU" dirty="0"/>
              <a:t>Проблема роста количества данных</a:t>
            </a:r>
          </a:p>
        </p:txBody>
      </p:sp>
      <p:pic>
        <p:nvPicPr>
          <p:cNvPr id="4" name="Рисунок 3">
            <a:extLst>
              <a:ext uri="{FF2B5EF4-FFF2-40B4-BE49-F238E27FC236}">
                <a16:creationId xmlns:a16="http://schemas.microsoft.com/office/drawing/2014/main" id="{FD35938D-ED6F-37DE-9FC9-B98207CE92F3}"/>
              </a:ext>
            </a:extLst>
          </p:cNvPr>
          <p:cNvPicPr>
            <a:picLocks noChangeAspect="1"/>
          </p:cNvPicPr>
          <p:nvPr/>
        </p:nvPicPr>
        <p:blipFill>
          <a:blip r:embed="rId3"/>
          <a:stretch/>
        </p:blipFill>
        <p:spPr bwMode="auto">
          <a:xfrm>
            <a:off x="3285722" y="2867666"/>
            <a:ext cx="6400798" cy="2220390"/>
          </a:xfrm>
          <a:prstGeom prst="rect">
            <a:avLst/>
          </a:prstGeom>
        </p:spPr>
      </p:pic>
    </p:spTree>
    <p:extLst>
      <p:ext uri="{BB962C8B-B14F-4D97-AF65-F5344CB8AC3E}">
        <p14:creationId xmlns:p14="http://schemas.microsoft.com/office/powerpoint/2010/main" val="1758610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A2F3CAA-A3E3-4330-8BC9-5A144B1BE8B9}"/>
              </a:ext>
            </a:extLst>
          </p:cNvPr>
          <p:cNvSpPr>
            <a:spLocks noGrp="1"/>
          </p:cNvSpPr>
          <p:nvPr>
            <p:ph type="body" sz="quarter" idx="10"/>
          </p:nvPr>
        </p:nvSpPr>
        <p:spPr>
          <a:xfrm>
            <a:off x="4908263" y="212653"/>
            <a:ext cx="7170359" cy="854147"/>
          </a:xfrm>
        </p:spPr>
        <p:txBody>
          <a:bodyPr/>
          <a:lstStyle/>
          <a:p>
            <a:r>
              <a:rPr lang="ru-RU" sz="4800" dirty="0"/>
              <a:t>Список тем дисциплины</a:t>
            </a:r>
          </a:p>
        </p:txBody>
      </p:sp>
      <p:sp>
        <p:nvSpPr>
          <p:cNvPr id="3" name="Текст 2">
            <a:extLst>
              <a:ext uri="{FF2B5EF4-FFF2-40B4-BE49-F238E27FC236}">
                <a16:creationId xmlns:a16="http://schemas.microsoft.com/office/drawing/2014/main" id="{827780DF-E603-4F8F-B2DE-7981F13517E0}"/>
              </a:ext>
            </a:extLst>
          </p:cNvPr>
          <p:cNvSpPr>
            <a:spLocks noGrp="1"/>
          </p:cNvSpPr>
          <p:nvPr>
            <p:ph type="body" sz="quarter" idx="11"/>
          </p:nvPr>
        </p:nvSpPr>
        <p:spPr/>
        <p:txBody>
          <a:bodyPr/>
          <a:lstStyle/>
          <a:p>
            <a:pPr marL="305908" indent="-305908">
              <a:lnSpc>
                <a:spcPct val="90000"/>
              </a:lnSpc>
              <a:spcBef>
                <a:spcPts val="1416"/>
              </a:spcBef>
              <a:buFont typeface="Arial" panose="020B0604020202020204" pitchFamily="34" charset="0"/>
              <a:buAutoNum type="arabicPeriod"/>
              <a:defRPr/>
            </a:pPr>
            <a:r>
              <a:rPr lang="ru-RU" sz="2400" dirty="0"/>
              <a:t>Технологии хранения информации</a:t>
            </a:r>
          </a:p>
        </p:txBody>
      </p:sp>
    </p:spTree>
    <p:extLst>
      <p:ext uri="{BB962C8B-B14F-4D97-AF65-F5344CB8AC3E}">
        <p14:creationId xmlns:p14="http://schemas.microsoft.com/office/powerpoint/2010/main" val="3758624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C73230-4128-05DA-2D8C-1B10EC320797}"/>
              </a:ext>
            </a:extLst>
          </p:cNvPr>
          <p:cNvSpPr>
            <a:spLocks noGrp="1"/>
          </p:cNvSpPr>
          <p:nvPr>
            <p:ph type="body" sz="quarter" idx="10"/>
          </p:nvPr>
        </p:nvSpPr>
        <p:spPr/>
        <p:txBody>
          <a:bodyPr/>
          <a:lstStyle/>
          <a:p>
            <a:r>
              <a:rPr lang="ru-RU" dirty="0"/>
              <a:t>Умные устройства</a:t>
            </a:r>
          </a:p>
        </p:txBody>
      </p:sp>
    </p:spTree>
    <p:extLst>
      <p:ext uri="{BB962C8B-B14F-4D97-AF65-F5344CB8AC3E}">
        <p14:creationId xmlns:p14="http://schemas.microsoft.com/office/powerpoint/2010/main" val="3200558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C73230-4128-05DA-2D8C-1B10EC320797}"/>
              </a:ext>
            </a:extLst>
          </p:cNvPr>
          <p:cNvSpPr>
            <a:spLocks noGrp="1"/>
          </p:cNvSpPr>
          <p:nvPr>
            <p:ph type="body" sz="quarter" idx="10"/>
          </p:nvPr>
        </p:nvSpPr>
        <p:spPr/>
        <p:txBody>
          <a:bodyPr/>
          <a:lstStyle/>
          <a:p>
            <a:r>
              <a:rPr lang="ru-RU" dirty="0"/>
              <a:t>Умные устройства</a:t>
            </a:r>
          </a:p>
        </p:txBody>
      </p:sp>
      <p:pic>
        <p:nvPicPr>
          <p:cNvPr id="4" name="Рисунок 3">
            <a:extLst>
              <a:ext uri="{FF2B5EF4-FFF2-40B4-BE49-F238E27FC236}">
                <a16:creationId xmlns:a16="http://schemas.microsoft.com/office/drawing/2014/main" id="{E700920C-43B7-4206-4E57-5F748C2570F3}"/>
              </a:ext>
            </a:extLst>
          </p:cNvPr>
          <p:cNvPicPr>
            <a:picLocks noChangeAspect="1"/>
          </p:cNvPicPr>
          <p:nvPr/>
        </p:nvPicPr>
        <p:blipFill>
          <a:blip r:embed="rId3"/>
          <a:stretch/>
        </p:blipFill>
        <p:spPr bwMode="auto">
          <a:xfrm>
            <a:off x="3564609" y="1885862"/>
            <a:ext cx="2939291" cy="1959527"/>
          </a:xfrm>
          <a:prstGeom prst="rect">
            <a:avLst/>
          </a:prstGeom>
        </p:spPr>
      </p:pic>
    </p:spTree>
    <p:extLst>
      <p:ext uri="{BB962C8B-B14F-4D97-AF65-F5344CB8AC3E}">
        <p14:creationId xmlns:p14="http://schemas.microsoft.com/office/powerpoint/2010/main" val="475944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C73230-4128-05DA-2D8C-1B10EC320797}"/>
              </a:ext>
            </a:extLst>
          </p:cNvPr>
          <p:cNvSpPr>
            <a:spLocks noGrp="1"/>
          </p:cNvSpPr>
          <p:nvPr>
            <p:ph type="body" sz="quarter" idx="10"/>
          </p:nvPr>
        </p:nvSpPr>
        <p:spPr/>
        <p:txBody>
          <a:bodyPr/>
          <a:lstStyle/>
          <a:p>
            <a:r>
              <a:rPr lang="ru-RU" dirty="0"/>
              <a:t>Умные устройства</a:t>
            </a:r>
          </a:p>
        </p:txBody>
      </p:sp>
      <p:pic>
        <p:nvPicPr>
          <p:cNvPr id="4" name="Рисунок 3">
            <a:extLst>
              <a:ext uri="{FF2B5EF4-FFF2-40B4-BE49-F238E27FC236}">
                <a16:creationId xmlns:a16="http://schemas.microsoft.com/office/drawing/2014/main" id="{08DE05E7-2CA3-749D-F67E-2A83E2849E1F}"/>
              </a:ext>
            </a:extLst>
          </p:cNvPr>
          <p:cNvPicPr>
            <a:picLocks noChangeAspect="1"/>
          </p:cNvPicPr>
          <p:nvPr/>
        </p:nvPicPr>
        <p:blipFill>
          <a:blip r:embed="rId3"/>
          <a:stretch/>
        </p:blipFill>
        <p:spPr bwMode="auto">
          <a:xfrm>
            <a:off x="3564609" y="1885862"/>
            <a:ext cx="2939291" cy="1959527"/>
          </a:xfrm>
          <a:prstGeom prst="rect">
            <a:avLst/>
          </a:prstGeom>
        </p:spPr>
      </p:pic>
      <p:pic>
        <p:nvPicPr>
          <p:cNvPr id="6" name="Рисунок 5">
            <a:extLst>
              <a:ext uri="{FF2B5EF4-FFF2-40B4-BE49-F238E27FC236}">
                <a16:creationId xmlns:a16="http://schemas.microsoft.com/office/drawing/2014/main" id="{907AEDEE-7832-0FD2-1239-E2322DF50C53}"/>
              </a:ext>
            </a:extLst>
          </p:cNvPr>
          <p:cNvPicPr>
            <a:picLocks noChangeAspect="1"/>
          </p:cNvPicPr>
          <p:nvPr/>
        </p:nvPicPr>
        <p:blipFill>
          <a:blip r:embed="rId4"/>
          <a:srcRect r="32848"/>
          <a:stretch/>
        </p:blipFill>
        <p:spPr bwMode="auto">
          <a:xfrm>
            <a:off x="6623843" y="1885862"/>
            <a:ext cx="2337151" cy="1959527"/>
          </a:xfrm>
          <a:prstGeom prst="rect">
            <a:avLst/>
          </a:prstGeom>
        </p:spPr>
      </p:pic>
    </p:spTree>
    <p:extLst>
      <p:ext uri="{BB962C8B-B14F-4D97-AF65-F5344CB8AC3E}">
        <p14:creationId xmlns:p14="http://schemas.microsoft.com/office/powerpoint/2010/main" val="3517222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C73230-4128-05DA-2D8C-1B10EC320797}"/>
              </a:ext>
            </a:extLst>
          </p:cNvPr>
          <p:cNvSpPr>
            <a:spLocks noGrp="1"/>
          </p:cNvSpPr>
          <p:nvPr>
            <p:ph type="body" sz="quarter" idx="10"/>
          </p:nvPr>
        </p:nvSpPr>
        <p:spPr/>
        <p:txBody>
          <a:bodyPr/>
          <a:lstStyle/>
          <a:p>
            <a:r>
              <a:rPr lang="ru-RU" dirty="0"/>
              <a:t>Умные устройства</a:t>
            </a:r>
          </a:p>
        </p:txBody>
      </p:sp>
      <p:pic>
        <p:nvPicPr>
          <p:cNvPr id="3" name="Рисунок 2">
            <a:extLst>
              <a:ext uri="{FF2B5EF4-FFF2-40B4-BE49-F238E27FC236}">
                <a16:creationId xmlns:a16="http://schemas.microsoft.com/office/drawing/2014/main" id="{635CA44A-CA36-DAEE-F09C-AB55F7434032}"/>
              </a:ext>
            </a:extLst>
          </p:cNvPr>
          <p:cNvPicPr>
            <a:picLocks noChangeAspect="1"/>
          </p:cNvPicPr>
          <p:nvPr/>
        </p:nvPicPr>
        <p:blipFill>
          <a:blip r:embed="rId3"/>
          <a:stretch/>
        </p:blipFill>
        <p:spPr bwMode="auto">
          <a:xfrm>
            <a:off x="3564609" y="1885862"/>
            <a:ext cx="2939291" cy="1959527"/>
          </a:xfrm>
          <a:prstGeom prst="rect">
            <a:avLst/>
          </a:prstGeom>
        </p:spPr>
      </p:pic>
      <p:pic>
        <p:nvPicPr>
          <p:cNvPr id="5" name="Рисунок 4">
            <a:extLst>
              <a:ext uri="{FF2B5EF4-FFF2-40B4-BE49-F238E27FC236}">
                <a16:creationId xmlns:a16="http://schemas.microsoft.com/office/drawing/2014/main" id="{5B2BDFB6-5175-76D7-82B7-38A2C7E51A2F}"/>
              </a:ext>
            </a:extLst>
          </p:cNvPr>
          <p:cNvPicPr>
            <a:picLocks noChangeAspect="1"/>
          </p:cNvPicPr>
          <p:nvPr/>
        </p:nvPicPr>
        <p:blipFill>
          <a:blip r:embed="rId4"/>
          <a:srcRect r="32848"/>
          <a:stretch/>
        </p:blipFill>
        <p:spPr bwMode="auto">
          <a:xfrm>
            <a:off x="6623843" y="1885862"/>
            <a:ext cx="2337151" cy="1959527"/>
          </a:xfrm>
          <a:prstGeom prst="rect">
            <a:avLst/>
          </a:prstGeom>
        </p:spPr>
      </p:pic>
      <p:pic>
        <p:nvPicPr>
          <p:cNvPr id="6" name="Рисунок 5">
            <a:extLst>
              <a:ext uri="{FF2B5EF4-FFF2-40B4-BE49-F238E27FC236}">
                <a16:creationId xmlns:a16="http://schemas.microsoft.com/office/drawing/2014/main" id="{045FB5A9-AD74-5DE5-253F-0B7583802296}"/>
              </a:ext>
            </a:extLst>
          </p:cNvPr>
          <p:cNvPicPr>
            <a:picLocks noChangeAspect="1"/>
          </p:cNvPicPr>
          <p:nvPr/>
        </p:nvPicPr>
        <p:blipFill>
          <a:blip r:embed="rId5"/>
          <a:srcRect l="17251" r="15147"/>
          <a:stretch/>
        </p:blipFill>
        <p:spPr bwMode="auto">
          <a:xfrm>
            <a:off x="3564609" y="3995614"/>
            <a:ext cx="1986935" cy="1937532"/>
          </a:xfrm>
          <a:prstGeom prst="rect">
            <a:avLst/>
          </a:prstGeom>
        </p:spPr>
      </p:pic>
      <p:pic>
        <p:nvPicPr>
          <p:cNvPr id="7" name="Рисунок 6">
            <a:extLst>
              <a:ext uri="{FF2B5EF4-FFF2-40B4-BE49-F238E27FC236}">
                <a16:creationId xmlns:a16="http://schemas.microsoft.com/office/drawing/2014/main" id="{7E6CCB63-2950-2675-E9E2-FEDFB6B1D54A}"/>
              </a:ext>
            </a:extLst>
          </p:cNvPr>
          <p:cNvPicPr>
            <a:picLocks noChangeAspect="1"/>
          </p:cNvPicPr>
          <p:nvPr/>
        </p:nvPicPr>
        <p:blipFill>
          <a:blip r:embed="rId6"/>
          <a:srcRect t="12817"/>
          <a:stretch/>
        </p:blipFill>
        <p:spPr bwMode="auto">
          <a:xfrm>
            <a:off x="5742801" y="3976180"/>
            <a:ext cx="3218193" cy="1956967"/>
          </a:xfrm>
          <a:prstGeom prst="rect">
            <a:avLst/>
          </a:prstGeom>
        </p:spPr>
      </p:pic>
    </p:spTree>
    <p:extLst>
      <p:ext uri="{BB962C8B-B14F-4D97-AF65-F5344CB8AC3E}">
        <p14:creationId xmlns:p14="http://schemas.microsoft.com/office/powerpoint/2010/main" val="2998123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C73230-4128-05DA-2D8C-1B10EC320797}"/>
              </a:ext>
            </a:extLst>
          </p:cNvPr>
          <p:cNvSpPr>
            <a:spLocks noGrp="1"/>
          </p:cNvSpPr>
          <p:nvPr>
            <p:ph type="body" sz="quarter" idx="10"/>
          </p:nvPr>
        </p:nvSpPr>
        <p:spPr/>
        <p:txBody>
          <a:bodyPr/>
          <a:lstStyle/>
          <a:p>
            <a:r>
              <a:rPr lang="ru-RU" dirty="0"/>
              <a:t>Сервисы подписки</a:t>
            </a:r>
          </a:p>
        </p:txBody>
      </p:sp>
    </p:spTree>
    <p:extLst>
      <p:ext uri="{BB962C8B-B14F-4D97-AF65-F5344CB8AC3E}">
        <p14:creationId xmlns:p14="http://schemas.microsoft.com/office/powerpoint/2010/main" val="1115037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BC73230-4128-05DA-2D8C-1B10EC320797}"/>
              </a:ext>
            </a:extLst>
          </p:cNvPr>
          <p:cNvSpPr>
            <a:spLocks noGrp="1"/>
          </p:cNvSpPr>
          <p:nvPr>
            <p:ph type="body" sz="quarter" idx="10"/>
          </p:nvPr>
        </p:nvSpPr>
        <p:spPr/>
        <p:txBody>
          <a:bodyPr/>
          <a:lstStyle/>
          <a:p>
            <a:r>
              <a:rPr lang="ru-RU" dirty="0"/>
              <a:t>Сервисы подписки</a:t>
            </a:r>
          </a:p>
        </p:txBody>
      </p:sp>
      <p:pic>
        <p:nvPicPr>
          <p:cNvPr id="4" name="Рисунок 3">
            <a:extLst>
              <a:ext uri="{FF2B5EF4-FFF2-40B4-BE49-F238E27FC236}">
                <a16:creationId xmlns:a16="http://schemas.microsoft.com/office/drawing/2014/main" id="{8B1201B0-B86E-C883-E653-35BEF5864966}"/>
              </a:ext>
            </a:extLst>
          </p:cNvPr>
          <p:cNvPicPr>
            <a:picLocks noChangeAspect="1"/>
          </p:cNvPicPr>
          <p:nvPr/>
        </p:nvPicPr>
        <p:blipFill>
          <a:blip r:embed="rId3"/>
          <a:stretch/>
        </p:blipFill>
        <p:spPr bwMode="auto">
          <a:xfrm>
            <a:off x="1955844" y="1374551"/>
            <a:ext cx="3750036" cy="2854715"/>
          </a:xfrm>
          <a:prstGeom prst="rect">
            <a:avLst/>
          </a:prstGeom>
        </p:spPr>
      </p:pic>
      <p:pic>
        <p:nvPicPr>
          <p:cNvPr id="8" name="Рисунок 7">
            <a:extLst>
              <a:ext uri="{FF2B5EF4-FFF2-40B4-BE49-F238E27FC236}">
                <a16:creationId xmlns:a16="http://schemas.microsoft.com/office/drawing/2014/main" id="{7D1B47A5-2DEC-D4AA-F942-5C9FFC71B25E}"/>
              </a:ext>
            </a:extLst>
          </p:cNvPr>
          <p:cNvPicPr>
            <a:picLocks noChangeAspect="1"/>
          </p:cNvPicPr>
          <p:nvPr/>
        </p:nvPicPr>
        <p:blipFill>
          <a:blip r:embed="rId4"/>
          <a:stretch/>
        </p:blipFill>
        <p:spPr bwMode="auto">
          <a:xfrm>
            <a:off x="6486121" y="3693695"/>
            <a:ext cx="4002851" cy="2616634"/>
          </a:xfrm>
          <a:prstGeom prst="rect">
            <a:avLst/>
          </a:prstGeom>
        </p:spPr>
      </p:pic>
    </p:spTree>
    <p:extLst>
      <p:ext uri="{BB962C8B-B14F-4D97-AF65-F5344CB8AC3E}">
        <p14:creationId xmlns:p14="http://schemas.microsoft.com/office/powerpoint/2010/main" val="3542746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BF629E86-E0CC-9B05-6132-6027E31EE977}"/>
              </a:ext>
            </a:extLst>
          </p:cNvPr>
          <p:cNvSpPr>
            <a:spLocks noGrp="1"/>
          </p:cNvSpPr>
          <p:nvPr>
            <p:ph type="body" sz="quarter" idx="10"/>
          </p:nvPr>
        </p:nvSpPr>
        <p:spPr/>
        <p:txBody>
          <a:bodyPr/>
          <a:lstStyle/>
          <a:p>
            <a:r>
              <a:rPr lang="ru-RU" dirty="0"/>
              <a:t>Хозяйство</a:t>
            </a:r>
          </a:p>
        </p:txBody>
      </p:sp>
    </p:spTree>
    <p:extLst>
      <p:ext uri="{BB962C8B-B14F-4D97-AF65-F5344CB8AC3E}">
        <p14:creationId xmlns:p14="http://schemas.microsoft.com/office/powerpoint/2010/main" val="906172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BF629E86-E0CC-9B05-6132-6027E31EE977}"/>
              </a:ext>
            </a:extLst>
          </p:cNvPr>
          <p:cNvSpPr>
            <a:spLocks noGrp="1"/>
          </p:cNvSpPr>
          <p:nvPr>
            <p:ph type="body" sz="quarter" idx="10"/>
          </p:nvPr>
        </p:nvSpPr>
        <p:spPr/>
        <p:txBody>
          <a:bodyPr/>
          <a:lstStyle/>
          <a:p>
            <a:r>
              <a:rPr lang="ru-RU" dirty="0"/>
              <a:t>Хозяйство</a:t>
            </a:r>
          </a:p>
        </p:txBody>
      </p:sp>
      <p:pic>
        <p:nvPicPr>
          <p:cNvPr id="4" name="Рисунок 3">
            <a:extLst>
              <a:ext uri="{FF2B5EF4-FFF2-40B4-BE49-F238E27FC236}">
                <a16:creationId xmlns:a16="http://schemas.microsoft.com/office/drawing/2014/main" id="{C906FE93-DE0F-9A36-AAC6-EF8809006027}"/>
              </a:ext>
            </a:extLst>
          </p:cNvPr>
          <p:cNvPicPr>
            <a:picLocks noChangeAspect="1"/>
          </p:cNvPicPr>
          <p:nvPr/>
        </p:nvPicPr>
        <p:blipFill>
          <a:blip r:embed="rId3"/>
          <a:stretch/>
        </p:blipFill>
        <p:spPr bwMode="auto">
          <a:xfrm>
            <a:off x="3545305" y="1505017"/>
            <a:ext cx="3458990" cy="2594242"/>
          </a:xfrm>
          <a:prstGeom prst="rect">
            <a:avLst/>
          </a:prstGeom>
        </p:spPr>
      </p:pic>
      <p:pic>
        <p:nvPicPr>
          <p:cNvPr id="5" name="Рисунок 4">
            <a:extLst>
              <a:ext uri="{FF2B5EF4-FFF2-40B4-BE49-F238E27FC236}">
                <a16:creationId xmlns:a16="http://schemas.microsoft.com/office/drawing/2014/main" id="{238C6FCF-DB00-F676-2ED8-C09812BCF65A}"/>
              </a:ext>
            </a:extLst>
          </p:cNvPr>
          <p:cNvPicPr>
            <a:picLocks noChangeAspect="1"/>
          </p:cNvPicPr>
          <p:nvPr/>
        </p:nvPicPr>
        <p:blipFill>
          <a:blip r:embed="rId4"/>
          <a:srcRect l="6999" r="7072"/>
          <a:stretch/>
        </p:blipFill>
        <p:spPr bwMode="auto">
          <a:xfrm>
            <a:off x="7004296" y="1505017"/>
            <a:ext cx="2242017" cy="2609193"/>
          </a:xfrm>
          <a:prstGeom prst="rect">
            <a:avLst/>
          </a:prstGeom>
        </p:spPr>
      </p:pic>
      <p:pic>
        <p:nvPicPr>
          <p:cNvPr id="6" name="Рисунок 5">
            <a:extLst>
              <a:ext uri="{FF2B5EF4-FFF2-40B4-BE49-F238E27FC236}">
                <a16:creationId xmlns:a16="http://schemas.microsoft.com/office/drawing/2014/main" id="{D29CCBE7-2838-9F91-C646-0388F4EA0F25}"/>
              </a:ext>
            </a:extLst>
          </p:cNvPr>
          <p:cNvPicPr>
            <a:picLocks noChangeAspect="1"/>
          </p:cNvPicPr>
          <p:nvPr/>
        </p:nvPicPr>
        <p:blipFill>
          <a:blip r:embed="rId5"/>
          <a:srcRect l="11716" r="17890"/>
          <a:stretch/>
        </p:blipFill>
        <p:spPr bwMode="auto">
          <a:xfrm>
            <a:off x="6755896" y="4181550"/>
            <a:ext cx="2490417" cy="1990062"/>
          </a:xfrm>
          <a:prstGeom prst="rect">
            <a:avLst/>
          </a:prstGeom>
        </p:spPr>
      </p:pic>
      <p:pic>
        <p:nvPicPr>
          <p:cNvPr id="7" name="Рисунок 6">
            <a:extLst>
              <a:ext uri="{FF2B5EF4-FFF2-40B4-BE49-F238E27FC236}">
                <a16:creationId xmlns:a16="http://schemas.microsoft.com/office/drawing/2014/main" id="{1628A450-76D6-6BCA-E0FC-02763B0B1CD4}"/>
              </a:ext>
            </a:extLst>
          </p:cNvPr>
          <p:cNvPicPr>
            <a:picLocks noChangeAspect="1"/>
          </p:cNvPicPr>
          <p:nvPr/>
        </p:nvPicPr>
        <p:blipFill>
          <a:blip r:embed="rId6"/>
          <a:srcRect l="11221"/>
          <a:stretch/>
        </p:blipFill>
        <p:spPr bwMode="auto">
          <a:xfrm>
            <a:off x="3545305" y="4181550"/>
            <a:ext cx="3140886" cy="1990062"/>
          </a:xfrm>
          <a:prstGeom prst="rect">
            <a:avLst/>
          </a:prstGeom>
        </p:spPr>
      </p:pic>
    </p:spTree>
    <p:extLst>
      <p:ext uri="{BB962C8B-B14F-4D97-AF65-F5344CB8AC3E}">
        <p14:creationId xmlns:p14="http://schemas.microsoft.com/office/powerpoint/2010/main" val="917812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F88861B-1BD6-FA03-D311-08A258BDCE22}"/>
              </a:ext>
            </a:extLst>
          </p:cNvPr>
          <p:cNvSpPr>
            <a:spLocks noGrp="1"/>
          </p:cNvSpPr>
          <p:nvPr>
            <p:ph type="body" sz="quarter" idx="10"/>
          </p:nvPr>
        </p:nvSpPr>
        <p:spPr/>
        <p:txBody>
          <a:bodyPr/>
          <a:lstStyle/>
          <a:p>
            <a:r>
              <a:rPr lang="ru-RU" sz="4800" dirty="0"/>
              <a:t>Медицина</a:t>
            </a:r>
          </a:p>
        </p:txBody>
      </p:sp>
    </p:spTree>
    <p:extLst>
      <p:ext uri="{BB962C8B-B14F-4D97-AF65-F5344CB8AC3E}">
        <p14:creationId xmlns:p14="http://schemas.microsoft.com/office/powerpoint/2010/main" val="3611352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F88861B-1BD6-FA03-D311-08A258BDCE22}"/>
              </a:ext>
            </a:extLst>
          </p:cNvPr>
          <p:cNvSpPr>
            <a:spLocks noGrp="1"/>
          </p:cNvSpPr>
          <p:nvPr>
            <p:ph type="body" sz="quarter" idx="10"/>
          </p:nvPr>
        </p:nvSpPr>
        <p:spPr/>
        <p:txBody>
          <a:bodyPr/>
          <a:lstStyle/>
          <a:p>
            <a:r>
              <a:rPr lang="ru-RU" sz="4800" dirty="0"/>
              <a:t>Медицина</a:t>
            </a:r>
          </a:p>
        </p:txBody>
      </p:sp>
      <p:pic>
        <p:nvPicPr>
          <p:cNvPr id="4" name="Рисунок 3">
            <a:extLst>
              <a:ext uri="{FF2B5EF4-FFF2-40B4-BE49-F238E27FC236}">
                <a16:creationId xmlns:a16="http://schemas.microsoft.com/office/drawing/2014/main" id="{9AC60E67-A613-8700-AB62-9BB724D70E9B}"/>
              </a:ext>
            </a:extLst>
          </p:cNvPr>
          <p:cNvPicPr>
            <a:picLocks noChangeAspect="1"/>
          </p:cNvPicPr>
          <p:nvPr/>
        </p:nvPicPr>
        <p:blipFill>
          <a:blip r:embed="rId3"/>
          <a:stretch/>
        </p:blipFill>
        <p:spPr bwMode="auto">
          <a:xfrm>
            <a:off x="6096000" y="1968848"/>
            <a:ext cx="3543709" cy="1771854"/>
          </a:xfrm>
          <a:prstGeom prst="rect">
            <a:avLst/>
          </a:prstGeom>
        </p:spPr>
      </p:pic>
      <p:pic>
        <p:nvPicPr>
          <p:cNvPr id="5" name="Рисунок 4">
            <a:extLst>
              <a:ext uri="{FF2B5EF4-FFF2-40B4-BE49-F238E27FC236}">
                <a16:creationId xmlns:a16="http://schemas.microsoft.com/office/drawing/2014/main" id="{787FD58C-B04F-D9EF-8F6F-A4FE94A48B63}"/>
              </a:ext>
            </a:extLst>
          </p:cNvPr>
          <p:cNvPicPr>
            <a:picLocks noChangeAspect="1"/>
          </p:cNvPicPr>
          <p:nvPr/>
        </p:nvPicPr>
        <p:blipFill>
          <a:blip r:embed="rId4"/>
          <a:stretch/>
        </p:blipFill>
        <p:spPr bwMode="auto">
          <a:xfrm>
            <a:off x="6096000" y="3924982"/>
            <a:ext cx="3543709" cy="1618783"/>
          </a:xfrm>
          <a:prstGeom prst="rect">
            <a:avLst/>
          </a:prstGeom>
        </p:spPr>
      </p:pic>
      <p:pic>
        <p:nvPicPr>
          <p:cNvPr id="6" name="Рисунок 5">
            <a:extLst>
              <a:ext uri="{FF2B5EF4-FFF2-40B4-BE49-F238E27FC236}">
                <a16:creationId xmlns:a16="http://schemas.microsoft.com/office/drawing/2014/main" id="{024540B1-BBE8-0BCE-0628-81023B116523}"/>
              </a:ext>
            </a:extLst>
          </p:cNvPr>
          <p:cNvPicPr>
            <a:picLocks noChangeAspect="1"/>
          </p:cNvPicPr>
          <p:nvPr/>
        </p:nvPicPr>
        <p:blipFill>
          <a:blip r:embed="rId5"/>
          <a:srcRect l="5279" r="32354"/>
          <a:stretch/>
        </p:blipFill>
        <p:spPr bwMode="auto">
          <a:xfrm>
            <a:off x="2954056" y="1953245"/>
            <a:ext cx="3075197" cy="3574916"/>
          </a:xfrm>
          <a:prstGeom prst="rect">
            <a:avLst/>
          </a:prstGeom>
        </p:spPr>
      </p:pic>
    </p:spTree>
    <p:extLst>
      <p:ext uri="{BB962C8B-B14F-4D97-AF65-F5344CB8AC3E}">
        <p14:creationId xmlns:p14="http://schemas.microsoft.com/office/powerpoint/2010/main" val="3720910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A2F3CAA-A3E3-4330-8BC9-5A144B1BE8B9}"/>
              </a:ext>
            </a:extLst>
          </p:cNvPr>
          <p:cNvSpPr>
            <a:spLocks noGrp="1"/>
          </p:cNvSpPr>
          <p:nvPr>
            <p:ph type="body" sz="quarter" idx="10"/>
          </p:nvPr>
        </p:nvSpPr>
        <p:spPr>
          <a:xfrm>
            <a:off x="4908263" y="212653"/>
            <a:ext cx="7170359" cy="854147"/>
          </a:xfrm>
        </p:spPr>
        <p:txBody>
          <a:bodyPr/>
          <a:lstStyle/>
          <a:p>
            <a:r>
              <a:rPr lang="ru-RU" sz="4800" dirty="0"/>
              <a:t>Список тем дисциплины</a:t>
            </a:r>
          </a:p>
        </p:txBody>
      </p:sp>
      <p:sp>
        <p:nvSpPr>
          <p:cNvPr id="3" name="Текст 2">
            <a:extLst>
              <a:ext uri="{FF2B5EF4-FFF2-40B4-BE49-F238E27FC236}">
                <a16:creationId xmlns:a16="http://schemas.microsoft.com/office/drawing/2014/main" id="{827780DF-E603-4F8F-B2DE-7981F13517E0}"/>
              </a:ext>
            </a:extLst>
          </p:cNvPr>
          <p:cNvSpPr>
            <a:spLocks noGrp="1"/>
          </p:cNvSpPr>
          <p:nvPr>
            <p:ph type="body" sz="quarter" idx="11"/>
          </p:nvPr>
        </p:nvSpPr>
        <p:spPr/>
        <p:txBody>
          <a:bodyPr/>
          <a:lstStyle/>
          <a:p>
            <a:pPr marL="305908" indent="-305908">
              <a:lnSpc>
                <a:spcPct val="90000"/>
              </a:lnSpc>
              <a:spcBef>
                <a:spcPts val="1416"/>
              </a:spcBef>
              <a:buFont typeface="Arial" panose="020B0604020202020204" pitchFamily="34" charset="0"/>
              <a:buAutoNum type="arabicPeriod"/>
              <a:defRPr/>
            </a:pPr>
            <a:r>
              <a:rPr lang="ru-RU" sz="2400" dirty="0"/>
              <a:t>Технологии хранения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сбора информации</a:t>
            </a:r>
          </a:p>
        </p:txBody>
      </p:sp>
    </p:spTree>
    <p:extLst>
      <p:ext uri="{BB962C8B-B14F-4D97-AF65-F5344CB8AC3E}">
        <p14:creationId xmlns:p14="http://schemas.microsoft.com/office/powerpoint/2010/main" val="702388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21322D9-B3D5-EC8E-2334-EE3DDF13DFFF}"/>
              </a:ext>
            </a:extLst>
          </p:cNvPr>
          <p:cNvSpPr>
            <a:spLocks noGrp="1"/>
          </p:cNvSpPr>
          <p:nvPr>
            <p:ph type="body" sz="quarter" idx="10"/>
          </p:nvPr>
        </p:nvSpPr>
        <p:spPr/>
        <p:txBody>
          <a:bodyPr/>
          <a:lstStyle/>
          <a:p>
            <a:r>
              <a:rPr lang="ru-RU" sz="4800" dirty="0"/>
              <a:t>Розничная торговля</a:t>
            </a:r>
          </a:p>
        </p:txBody>
      </p:sp>
    </p:spTree>
    <p:extLst>
      <p:ext uri="{BB962C8B-B14F-4D97-AF65-F5344CB8AC3E}">
        <p14:creationId xmlns:p14="http://schemas.microsoft.com/office/powerpoint/2010/main" val="3535215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21322D9-B3D5-EC8E-2334-EE3DDF13DFFF}"/>
              </a:ext>
            </a:extLst>
          </p:cNvPr>
          <p:cNvSpPr>
            <a:spLocks noGrp="1"/>
          </p:cNvSpPr>
          <p:nvPr>
            <p:ph type="body" sz="quarter" idx="10"/>
          </p:nvPr>
        </p:nvSpPr>
        <p:spPr/>
        <p:txBody>
          <a:bodyPr/>
          <a:lstStyle/>
          <a:p>
            <a:r>
              <a:rPr lang="ru-RU" sz="4800" dirty="0"/>
              <a:t>Розничная торговля</a:t>
            </a:r>
          </a:p>
        </p:txBody>
      </p:sp>
      <p:pic>
        <p:nvPicPr>
          <p:cNvPr id="5" name="Рисунок 4">
            <a:extLst>
              <a:ext uri="{FF2B5EF4-FFF2-40B4-BE49-F238E27FC236}">
                <a16:creationId xmlns:a16="http://schemas.microsoft.com/office/drawing/2014/main" id="{6464994A-108A-E734-B03B-BDA2FD8D3B00}"/>
              </a:ext>
            </a:extLst>
          </p:cNvPr>
          <p:cNvPicPr>
            <a:picLocks noChangeAspect="1"/>
          </p:cNvPicPr>
          <p:nvPr/>
        </p:nvPicPr>
        <p:blipFill>
          <a:blip r:embed="rId3"/>
          <a:stretch/>
        </p:blipFill>
        <p:spPr bwMode="auto">
          <a:xfrm>
            <a:off x="6131180" y="1541241"/>
            <a:ext cx="2758050" cy="2202082"/>
          </a:xfrm>
          <a:prstGeom prst="rect">
            <a:avLst/>
          </a:prstGeom>
        </p:spPr>
      </p:pic>
      <p:pic>
        <p:nvPicPr>
          <p:cNvPr id="3" name="Picture 2">
            <a:extLst>
              <a:ext uri="{FF2B5EF4-FFF2-40B4-BE49-F238E27FC236}">
                <a16:creationId xmlns:a16="http://schemas.microsoft.com/office/drawing/2014/main" id="{5BA9ED82-BA37-F618-D925-8432E2D60F8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178" r="36580"/>
          <a:stretch/>
        </p:blipFill>
        <p:spPr bwMode="auto">
          <a:xfrm>
            <a:off x="4170947" y="1581372"/>
            <a:ext cx="1498270" cy="2161951"/>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82A83E56-5A70-8A31-4C1F-ABA7EB228CCE}"/>
              </a:ext>
            </a:extLst>
          </p:cNvPr>
          <p:cNvPicPr>
            <a:picLocks noChangeAspect="1"/>
          </p:cNvPicPr>
          <p:nvPr/>
        </p:nvPicPr>
        <p:blipFill>
          <a:blip r:embed="rId5"/>
          <a:stretch>
            <a:fillRect/>
          </a:stretch>
        </p:blipFill>
        <p:spPr>
          <a:xfrm>
            <a:off x="4247547" y="3792326"/>
            <a:ext cx="4641683" cy="2615725"/>
          </a:xfrm>
          <a:prstGeom prst="rect">
            <a:avLst/>
          </a:prstGeom>
        </p:spPr>
      </p:pic>
    </p:spTree>
    <p:extLst>
      <p:ext uri="{BB962C8B-B14F-4D97-AF65-F5344CB8AC3E}">
        <p14:creationId xmlns:p14="http://schemas.microsoft.com/office/powerpoint/2010/main" val="1618486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A82E79A4-A999-F943-3A8A-79A529137771}"/>
              </a:ext>
            </a:extLst>
          </p:cNvPr>
          <p:cNvSpPr>
            <a:spLocks noGrp="1"/>
          </p:cNvSpPr>
          <p:nvPr>
            <p:ph type="body" sz="quarter" idx="10"/>
          </p:nvPr>
        </p:nvSpPr>
        <p:spPr/>
        <p:txBody>
          <a:bodyPr/>
          <a:lstStyle/>
          <a:p>
            <a:r>
              <a:rPr lang="ru-RU" sz="5400" dirty="0"/>
              <a:t>Задачи обработки больших данных</a:t>
            </a:r>
          </a:p>
          <a:p>
            <a:endParaRPr lang="ru-RU" dirty="0"/>
          </a:p>
        </p:txBody>
      </p:sp>
      <p:sp>
        <p:nvSpPr>
          <p:cNvPr id="3" name="Текст 2">
            <a:extLst>
              <a:ext uri="{FF2B5EF4-FFF2-40B4-BE49-F238E27FC236}">
                <a16:creationId xmlns:a16="http://schemas.microsoft.com/office/drawing/2014/main" id="{9F537339-C383-0B3B-BDD0-8B8117BA1005}"/>
              </a:ext>
            </a:extLst>
          </p:cNvPr>
          <p:cNvSpPr>
            <a:spLocks noGrp="1"/>
          </p:cNvSpPr>
          <p:nvPr>
            <p:ph type="body" sz="quarter" idx="11"/>
          </p:nvPr>
        </p:nvSpPr>
        <p:spPr>
          <a:xfrm>
            <a:off x="4907597" y="2327563"/>
            <a:ext cx="7171025" cy="3990481"/>
          </a:xfrm>
        </p:spPr>
        <p:txBody>
          <a:bodyPr/>
          <a:lstStyle/>
          <a:p>
            <a:endParaRPr lang="ru-RU" dirty="0"/>
          </a:p>
        </p:txBody>
      </p:sp>
    </p:spTree>
    <p:extLst>
      <p:ext uri="{BB962C8B-B14F-4D97-AF65-F5344CB8AC3E}">
        <p14:creationId xmlns:p14="http://schemas.microsoft.com/office/powerpoint/2010/main" val="2679797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A82E79A4-A999-F943-3A8A-79A529137771}"/>
              </a:ext>
            </a:extLst>
          </p:cNvPr>
          <p:cNvSpPr>
            <a:spLocks noGrp="1"/>
          </p:cNvSpPr>
          <p:nvPr>
            <p:ph type="body" sz="quarter" idx="10"/>
          </p:nvPr>
        </p:nvSpPr>
        <p:spPr/>
        <p:txBody>
          <a:bodyPr/>
          <a:lstStyle/>
          <a:p>
            <a:r>
              <a:rPr lang="ru-RU" sz="5400" dirty="0"/>
              <a:t>Задачи обработки больших данных</a:t>
            </a:r>
          </a:p>
          <a:p>
            <a:endParaRPr lang="ru-RU" dirty="0"/>
          </a:p>
        </p:txBody>
      </p:sp>
      <p:sp>
        <p:nvSpPr>
          <p:cNvPr id="3" name="Текст 2">
            <a:extLst>
              <a:ext uri="{FF2B5EF4-FFF2-40B4-BE49-F238E27FC236}">
                <a16:creationId xmlns:a16="http://schemas.microsoft.com/office/drawing/2014/main" id="{9F537339-C383-0B3B-BDD0-8B8117BA1005}"/>
              </a:ext>
            </a:extLst>
          </p:cNvPr>
          <p:cNvSpPr>
            <a:spLocks noGrp="1"/>
          </p:cNvSpPr>
          <p:nvPr>
            <p:ph type="body" sz="quarter" idx="11"/>
          </p:nvPr>
        </p:nvSpPr>
        <p:spPr/>
        <p:txBody>
          <a:bodyPr/>
          <a:lstStyle/>
          <a:p>
            <a:pPr marL="742950" indent="-742950">
              <a:buAutoNum type="arabicPeriod"/>
            </a:pPr>
            <a:r>
              <a:rPr lang="ru-RU" dirty="0"/>
              <a:t>Сбор данных</a:t>
            </a:r>
          </a:p>
        </p:txBody>
      </p:sp>
    </p:spTree>
    <p:extLst>
      <p:ext uri="{BB962C8B-B14F-4D97-AF65-F5344CB8AC3E}">
        <p14:creationId xmlns:p14="http://schemas.microsoft.com/office/powerpoint/2010/main" val="3737770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A82E79A4-A999-F943-3A8A-79A529137771}"/>
              </a:ext>
            </a:extLst>
          </p:cNvPr>
          <p:cNvSpPr>
            <a:spLocks noGrp="1"/>
          </p:cNvSpPr>
          <p:nvPr>
            <p:ph type="body" sz="quarter" idx="10"/>
          </p:nvPr>
        </p:nvSpPr>
        <p:spPr/>
        <p:txBody>
          <a:bodyPr/>
          <a:lstStyle/>
          <a:p>
            <a:r>
              <a:rPr lang="ru-RU" sz="5400" dirty="0"/>
              <a:t>Задачи обработки больших данных</a:t>
            </a:r>
          </a:p>
          <a:p>
            <a:endParaRPr lang="ru-RU" dirty="0"/>
          </a:p>
        </p:txBody>
      </p:sp>
      <p:sp>
        <p:nvSpPr>
          <p:cNvPr id="3" name="Текст 2">
            <a:extLst>
              <a:ext uri="{FF2B5EF4-FFF2-40B4-BE49-F238E27FC236}">
                <a16:creationId xmlns:a16="http://schemas.microsoft.com/office/drawing/2014/main" id="{9F537339-C383-0B3B-BDD0-8B8117BA1005}"/>
              </a:ext>
            </a:extLst>
          </p:cNvPr>
          <p:cNvSpPr>
            <a:spLocks noGrp="1"/>
          </p:cNvSpPr>
          <p:nvPr>
            <p:ph type="body" sz="quarter" idx="11"/>
          </p:nvPr>
        </p:nvSpPr>
        <p:spPr/>
        <p:txBody>
          <a:bodyPr/>
          <a:lstStyle/>
          <a:p>
            <a:pPr marL="742950" indent="-742950">
              <a:buAutoNum type="arabicPeriod"/>
            </a:pPr>
            <a:r>
              <a:rPr lang="ru-RU" dirty="0"/>
              <a:t>Сбор данных</a:t>
            </a:r>
          </a:p>
          <a:p>
            <a:pPr marL="742950" indent="-742950">
              <a:buAutoNum type="arabicPeriod"/>
            </a:pPr>
            <a:r>
              <a:rPr lang="ru-RU" dirty="0"/>
              <a:t>Обработка данных</a:t>
            </a:r>
          </a:p>
        </p:txBody>
      </p:sp>
    </p:spTree>
    <p:extLst>
      <p:ext uri="{BB962C8B-B14F-4D97-AF65-F5344CB8AC3E}">
        <p14:creationId xmlns:p14="http://schemas.microsoft.com/office/powerpoint/2010/main" val="3611396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A82E79A4-A999-F943-3A8A-79A529137771}"/>
              </a:ext>
            </a:extLst>
          </p:cNvPr>
          <p:cNvSpPr>
            <a:spLocks noGrp="1"/>
          </p:cNvSpPr>
          <p:nvPr>
            <p:ph type="body" sz="quarter" idx="10"/>
          </p:nvPr>
        </p:nvSpPr>
        <p:spPr/>
        <p:txBody>
          <a:bodyPr/>
          <a:lstStyle/>
          <a:p>
            <a:r>
              <a:rPr lang="ru-RU" sz="5400" dirty="0"/>
              <a:t>Задачи обработки больших данных</a:t>
            </a:r>
          </a:p>
          <a:p>
            <a:endParaRPr lang="ru-RU" dirty="0"/>
          </a:p>
        </p:txBody>
      </p:sp>
      <p:sp>
        <p:nvSpPr>
          <p:cNvPr id="3" name="Текст 2">
            <a:extLst>
              <a:ext uri="{FF2B5EF4-FFF2-40B4-BE49-F238E27FC236}">
                <a16:creationId xmlns:a16="http://schemas.microsoft.com/office/drawing/2014/main" id="{9F537339-C383-0B3B-BDD0-8B8117BA1005}"/>
              </a:ext>
            </a:extLst>
          </p:cNvPr>
          <p:cNvSpPr>
            <a:spLocks noGrp="1"/>
          </p:cNvSpPr>
          <p:nvPr>
            <p:ph type="body" sz="quarter" idx="11"/>
          </p:nvPr>
        </p:nvSpPr>
        <p:spPr/>
        <p:txBody>
          <a:bodyPr/>
          <a:lstStyle/>
          <a:p>
            <a:pPr marL="742950" indent="-742950">
              <a:buAutoNum type="arabicPeriod"/>
            </a:pPr>
            <a:r>
              <a:rPr lang="ru-RU" dirty="0"/>
              <a:t>Сбор данных</a:t>
            </a:r>
          </a:p>
          <a:p>
            <a:pPr marL="742950" indent="-742950">
              <a:buAutoNum type="arabicPeriod"/>
            </a:pPr>
            <a:r>
              <a:rPr lang="ru-RU" dirty="0"/>
              <a:t>Обработка данных</a:t>
            </a:r>
          </a:p>
          <a:p>
            <a:pPr marL="742950" indent="-742950">
              <a:buAutoNum type="arabicPeriod"/>
            </a:pPr>
            <a:r>
              <a:rPr lang="ru-RU" dirty="0"/>
              <a:t>Анализ данных</a:t>
            </a:r>
          </a:p>
        </p:txBody>
      </p:sp>
    </p:spTree>
    <p:extLst>
      <p:ext uri="{BB962C8B-B14F-4D97-AF65-F5344CB8AC3E}">
        <p14:creationId xmlns:p14="http://schemas.microsoft.com/office/powerpoint/2010/main" val="2584926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E43A49F-AA5A-0CFE-A0DE-849C1595481D}"/>
              </a:ext>
            </a:extLst>
          </p:cNvPr>
          <p:cNvSpPr>
            <a:spLocks noGrp="1"/>
          </p:cNvSpPr>
          <p:nvPr>
            <p:ph type="body" sz="quarter" idx="10"/>
          </p:nvPr>
        </p:nvSpPr>
        <p:spPr/>
        <p:txBody>
          <a:bodyPr/>
          <a:lstStyle/>
          <a:p>
            <a:r>
              <a:rPr lang="ru-RU" sz="4800" dirty="0"/>
              <a:t>Задачи обработки больших данных</a:t>
            </a:r>
          </a:p>
        </p:txBody>
      </p:sp>
      <p:sp>
        <p:nvSpPr>
          <p:cNvPr id="3" name="Текст 2">
            <a:extLst>
              <a:ext uri="{FF2B5EF4-FFF2-40B4-BE49-F238E27FC236}">
                <a16:creationId xmlns:a16="http://schemas.microsoft.com/office/drawing/2014/main" id="{DE3265C9-025C-D14E-720D-BA1FBADB0EE0}"/>
              </a:ext>
            </a:extLst>
          </p:cNvPr>
          <p:cNvSpPr>
            <a:spLocks noGrp="1"/>
          </p:cNvSpPr>
          <p:nvPr>
            <p:ph type="body" sz="quarter" idx="11"/>
          </p:nvPr>
        </p:nvSpPr>
        <p:spPr/>
        <p:txBody>
          <a:bodyPr/>
          <a:lstStyle/>
          <a:p>
            <a:endParaRPr lang="ru-RU"/>
          </a:p>
        </p:txBody>
      </p:sp>
    </p:spTree>
    <p:extLst>
      <p:ext uri="{BB962C8B-B14F-4D97-AF65-F5344CB8AC3E}">
        <p14:creationId xmlns:p14="http://schemas.microsoft.com/office/powerpoint/2010/main" val="3132763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E43A49F-AA5A-0CFE-A0DE-849C1595481D}"/>
              </a:ext>
            </a:extLst>
          </p:cNvPr>
          <p:cNvSpPr>
            <a:spLocks noGrp="1"/>
          </p:cNvSpPr>
          <p:nvPr>
            <p:ph type="body" sz="quarter" idx="10"/>
          </p:nvPr>
        </p:nvSpPr>
        <p:spPr/>
        <p:txBody>
          <a:bodyPr/>
          <a:lstStyle/>
          <a:p>
            <a:r>
              <a:rPr lang="ru-RU" sz="4800" dirty="0"/>
              <a:t>Задачи обработки больших данных</a:t>
            </a:r>
          </a:p>
        </p:txBody>
      </p:sp>
      <p:sp>
        <p:nvSpPr>
          <p:cNvPr id="3" name="Текст 2">
            <a:extLst>
              <a:ext uri="{FF2B5EF4-FFF2-40B4-BE49-F238E27FC236}">
                <a16:creationId xmlns:a16="http://schemas.microsoft.com/office/drawing/2014/main" id="{AAFE16AA-4B8C-2747-D838-843EED685534}"/>
              </a:ext>
            </a:extLst>
          </p:cNvPr>
          <p:cNvSpPr>
            <a:spLocks noGrp="1"/>
          </p:cNvSpPr>
          <p:nvPr>
            <p:ph type="body" sz="quarter" idx="11"/>
          </p:nvPr>
        </p:nvSpPr>
        <p:spPr/>
        <p:txBody>
          <a:bodyPr/>
          <a:lstStyle/>
          <a:p>
            <a:endParaRPr lang="ru-RU"/>
          </a:p>
        </p:txBody>
      </p:sp>
      <p:pic>
        <p:nvPicPr>
          <p:cNvPr id="5" name="Рисунок 4">
            <a:extLst>
              <a:ext uri="{FF2B5EF4-FFF2-40B4-BE49-F238E27FC236}">
                <a16:creationId xmlns:a16="http://schemas.microsoft.com/office/drawing/2014/main" id="{FD83597F-5410-2609-4942-91496D245F85}"/>
              </a:ext>
            </a:extLst>
          </p:cNvPr>
          <p:cNvPicPr>
            <a:picLocks noChangeAspect="1"/>
          </p:cNvPicPr>
          <p:nvPr/>
        </p:nvPicPr>
        <p:blipFill>
          <a:blip r:embed="rId3"/>
          <a:stretch/>
        </p:blipFill>
        <p:spPr bwMode="auto">
          <a:xfrm>
            <a:off x="3160269" y="1764494"/>
            <a:ext cx="6651704" cy="4619239"/>
          </a:xfrm>
          <a:prstGeom prst="rect">
            <a:avLst/>
          </a:prstGeom>
        </p:spPr>
      </p:pic>
    </p:spTree>
    <p:extLst>
      <p:ext uri="{BB962C8B-B14F-4D97-AF65-F5344CB8AC3E}">
        <p14:creationId xmlns:p14="http://schemas.microsoft.com/office/powerpoint/2010/main" val="706168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C39002BB-9D93-66B9-2A71-049069C1E2CC}"/>
              </a:ext>
            </a:extLst>
          </p:cNvPr>
          <p:cNvSpPr>
            <a:spLocks noGrp="1"/>
          </p:cNvSpPr>
          <p:nvPr>
            <p:ph type="body" sz="quarter" idx="10"/>
          </p:nvPr>
        </p:nvSpPr>
        <p:spPr/>
        <p:txBody>
          <a:bodyPr/>
          <a:lstStyle/>
          <a:p>
            <a:r>
              <a:rPr lang="ru-RU" sz="4800" dirty="0"/>
              <a:t>Специалисты по работе с данными</a:t>
            </a:r>
          </a:p>
        </p:txBody>
      </p:sp>
    </p:spTree>
    <p:extLst>
      <p:ext uri="{BB962C8B-B14F-4D97-AF65-F5344CB8AC3E}">
        <p14:creationId xmlns:p14="http://schemas.microsoft.com/office/powerpoint/2010/main" val="3113142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C39002BB-9D93-66B9-2A71-049069C1E2CC}"/>
              </a:ext>
            </a:extLst>
          </p:cNvPr>
          <p:cNvSpPr>
            <a:spLocks noGrp="1"/>
          </p:cNvSpPr>
          <p:nvPr>
            <p:ph type="body" sz="quarter" idx="10"/>
          </p:nvPr>
        </p:nvSpPr>
        <p:spPr/>
        <p:txBody>
          <a:bodyPr/>
          <a:lstStyle/>
          <a:p>
            <a:r>
              <a:rPr lang="ru-RU" sz="4800" dirty="0"/>
              <a:t>Специалисты по работе с данными</a:t>
            </a:r>
          </a:p>
        </p:txBody>
      </p:sp>
      <p:pic>
        <p:nvPicPr>
          <p:cNvPr id="4" name="Рисунок 3">
            <a:extLst>
              <a:ext uri="{FF2B5EF4-FFF2-40B4-BE49-F238E27FC236}">
                <a16:creationId xmlns:a16="http://schemas.microsoft.com/office/drawing/2014/main" id="{B4BC00DE-9ED7-C631-1E1A-528721D9EDE3}"/>
              </a:ext>
            </a:extLst>
          </p:cNvPr>
          <p:cNvPicPr>
            <a:picLocks noChangeAspect="1"/>
          </p:cNvPicPr>
          <p:nvPr/>
        </p:nvPicPr>
        <p:blipFill>
          <a:blip r:embed="rId3"/>
          <a:stretch/>
        </p:blipFill>
        <p:spPr bwMode="auto">
          <a:xfrm>
            <a:off x="3391028" y="2090387"/>
            <a:ext cx="5409943" cy="3470228"/>
          </a:xfrm>
          <a:prstGeom prst="rect">
            <a:avLst/>
          </a:prstGeom>
        </p:spPr>
      </p:pic>
    </p:spTree>
    <p:extLst>
      <p:ext uri="{BB962C8B-B14F-4D97-AF65-F5344CB8AC3E}">
        <p14:creationId xmlns:p14="http://schemas.microsoft.com/office/powerpoint/2010/main" val="2106014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A2F3CAA-A3E3-4330-8BC9-5A144B1BE8B9}"/>
              </a:ext>
            </a:extLst>
          </p:cNvPr>
          <p:cNvSpPr>
            <a:spLocks noGrp="1"/>
          </p:cNvSpPr>
          <p:nvPr>
            <p:ph type="body" sz="quarter" idx="10"/>
          </p:nvPr>
        </p:nvSpPr>
        <p:spPr>
          <a:xfrm>
            <a:off x="4908263" y="212653"/>
            <a:ext cx="7170359" cy="854147"/>
          </a:xfrm>
        </p:spPr>
        <p:txBody>
          <a:bodyPr/>
          <a:lstStyle/>
          <a:p>
            <a:r>
              <a:rPr lang="ru-RU" sz="4800" dirty="0"/>
              <a:t>Список тем дисциплины</a:t>
            </a:r>
          </a:p>
        </p:txBody>
      </p:sp>
      <p:sp>
        <p:nvSpPr>
          <p:cNvPr id="3" name="Текст 2">
            <a:extLst>
              <a:ext uri="{FF2B5EF4-FFF2-40B4-BE49-F238E27FC236}">
                <a16:creationId xmlns:a16="http://schemas.microsoft.com/office/drawing/2014/main" id="{827780DF-E603-4F8F-B2DE-7981F13517E0}"/>
              </a:ext>
            </a:extLst>
          </p:cNvPr>
          <p:cNvSpPr>
            <a:spLocks noGrp="1"/>
          </p:cNvSpPr>
          <p:nvPr>
            <p:ph type="body" sz="quarter" idx="11"/>
          </p:nvPr>
        </p:nvSpPr>
        <p:spPr/>
        <p:txBody>
          <a:bodyPr/>
          <a:lstStyle/>
          <a:p>
            <a:pPr marL="305908" indent="-305908">
              <a:lnSpc>
                <a:spcPct val="90000"/>
              </a:lnSpc>
              <a:spcBef>
                <a:spcPts val="1416"/>
              </a:spcBef>
              <a:buFont typeface="Arial" panose="020B0604020202020204" pitchFamily="34" charset="0"/>
              <a:buAutoNum type="arabicPeriod"/>
              <a:defRPr/>
            </a:pPr>
            <a:r>
              <a:rPr lang="ru-RU" sz="2400" dirty="0"/>
              <a:t>Технологии хранения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сбора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структурирования данных</a:t>
            </a:r>
          </a:p>
        </p:txBody>
      </p:sp>
    </p:spTree>
    <p:extLst>
      <p:ext uri="{BB962C8B-B14F-4D97-AF65-F5344CB8AC3E}">
        <p14:creationId xmlns:p14="http://schemas.microsoft.com/office/powerpoint/2010/main" val="408781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C39002BB-9D93-66B9-2A71-049069C1E2CC}"/>
              </a:ext>
            </a:extLst>
          </p:cNvPr>
          <p:cNvSpPr>
            <a:spLocks noGrp="1"/>
          </p:cNvSpPr>
          <p:nvPr>
            <p:ph type="body" sz="quarter" idx="10"/>
          </p:nvPr>
        </p:nvSpPr>
        <p:spPr/>
        <p:txBody>
          <a:bodyPr/>
          <a:lstStyle/>
          <a:p>
            <a:r>
              <a:rPr lang="ru-RU" sz="4800" dirty="0"/>
              <a:t>Специалисты по работе с данными</a:t>
            </a:r>
          </a:p>
        </p:txBody>
      </p:sp>
    </p:spTree>
    <p:extLst>
      <p:ext uri="{BB962C8B-B14F-4D97-AF65-F5344CB8AC3E}">
        <p14:creationId xmlns:p14="http://schemas.microsoft.com/office/powerpoint/2010/main" val="742811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C39002BB-9D93-66B9-2A71-049069C1E2CC}"/>
              </a:ext>
            </a:extLst>
          </p:cNvPr>
          <p:cNvSpPr>
            <a:spLocks noGrp="1"/>
          </p:cNvSpPr>
          <p:nvPr>
            <p:ph type="body" sz="quarter" idx="10"/>
          </p:nvPr>
        </p:nvSpPr>
        <p:spPr/>
        <p:txBody>
          <a:bodyPr/>
          <a:lstStyle/>
          <a:p>
            <a:r>
              <a:rPr lang="ru-RU" sz="4800" dirty="0"/>
              <a:t>Специалисты по работе с данными</a:t>
            </a:r>
          </a:p>
        </p:txBody>
      </p:sp>
      <p:sp>
        <p:nvSpPr>
          <p:cNvPr id="3" name="Текст 2">
            <a:extLst>
              <a:ext uri="{FF2B5EF4-FFF2-40B4-BE49-F238E27FC236}">
                <a16:creationId xmlns:a16="http://schemas.microsoft.com/office/drawing/2014/main" id="{46EA1044-F64B-209C-7E1E-DC3B2CC31A75}"/>
              </a:ext>
            </a:extLst>
          </p:cNvPr>
          <p:cNvSpPr>
            <a:spLocks noGrp="1"/>
          </p:cNvSpPr>
          <p:nvPr>
            <p:ph type="body" sz="quarter" idx="11"/>
          </p:nvPr>
        </p:nvSpPr>
        <p:spPr/>
        <p:txBody>
          <a:bodyPr/>
          <a:lstStyle/>
          <a:p>
            <a:pPr marL="742950" indent="-742950">
              <a:lnSpc>
                <a:spcPct val="90000"/>
              </a:lnSpc>
              <a:buFont typeface="Arial" panose="020B0604020202020204" pitchFamily="34" charset="0"/>
              <a:buAutoNum type="arabicPeriod"/>
              <a:defRPr/>
            </a:pPr>
            <a:r>
              <a:rPr lang="ru-RU" dirty="0"/>
              <a:t> Инженер данных</a:t>
            </a:r>
          </a:p>
          <a:p>
            <a:pPr marL="742950" indent="-742950">
              <a:lnSpc>
                <a:spcPct val="90000"/>
              </a:lnSpc>
              <a:buFont typeface="Arial" panose="020B0604020202020204" pitchFamily="34" charset="0"/>
              <a:buAutoNum type="arabicPeriod"/>
              <a:defRPr/>
            </a:pPr>
            <a:r>
              <a:rPr lang="ru-RU" dirty="0"/>
              <a:t> Аналитик данных</a:t>
            </a:r>
          </a:p>
          <a:p>
            <a:pPr marL="742950" indent="-742950">
              <a:lnSpc>
                <a:spcPct val="90000"/>
              </a:lnSpc>
              <a:buFont typeface="Arial" panose="020B0604020202020204" pitchFamily="34" charset="0"/>
              <a:buAutoNum type="arabicPeriod"/>
              <a:defRPr/>
            </a:pPr>
            <a:r>
              <a:rPr lang="ru-RU" dirty="0"/>
              <a:t> </a:t>
            </a:r>
            <a:r>
              <a:rPr lang="en-US" dirty="0"/>
              <a:t>ML-</a:t>
            </a:r>
            <a:r>
              <a:rPr lang="ru-RU" dirty="0"/>
              <a:t>инженер</a:t>
            </a:r>
          </a:p>
          <a:p>
            <a:pPr marL="742950" indent="-742950">
              <a:lnSpc>
                <a:spcPct val="90000"/>
              </a:lnSpc>
              <a:buFont typeface="Arial" panose="020B0604020202020204" pitchFamily="34" charset="0"/>
              <a:buAutoNum type="arabicPeriod"/>
              <a:defRPr/>
            </a:pPr>
            <a:r>
              <a:rPr lang="ru-RU" dirty="0"/>
              <a:t> </a:t>
            </a:r>
            <a:r>
              <a:rPr lang="ru-RU" dirty="0" err="1"/>
              <a:t>DEVops</a:t>
            </a:r>
            <a:r>
              <a:rPr lang="ru-RU" dirty="0"/>
              <a:t>, </a:t>
            </a:r>
            <a:r>
              <a:rPr lang="ru-RU" dirty="0" err="1"/>
              <a:t>MLops</a:t>
            </a:r>
            <a:endParaRPr lang="ru-RU" dirty="0"/>
          </a:p>
          <a:p>
            <a:pPr marL="742950" indent="-742950">
              <a:lnSpc>
                <a:spcPct val="90000"/>
              </a:lnSpc>
              <a:buFont typeface="Arial" panose="020B0604020202020204" pitchFamily="34" charset="0"/>
              <a:buAutoNum type="arabicPeriod"/>
              <a:defRPr/>
            </a:pPr>
            <a:r>
              <a:rPr lang="ru-RU" dirty="0"/>
              <a:t> Управляющий продуктом</a:t>
            </a:r>
          </a:p>
        </p:txBody>
      </p:sp>
    </p:spTree>
    <p:extLst>
      <p:ext uri="{BB962C8B-B14F-4D97-AF65-F5344CB8AC3E}">
        <p14:creationId xmlns:p14="http://schemas.microsoft.com/office/powerpoint/2010/main" val="993080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sp>
        <p:nvSpPr>
          <p:cNvPr id="3" name="Текст 2">
            <a:extLst>
              <a:ext uri="{FF2B5EF4-FFF2-40B4-BE49-F238E27FC236}">
                <a16:creationId xmlns:a16="http://schemas.microsoft.com/office/drawing/2014/main" id="{FF1D6130-3391-D71F-C229-B7D84D0B8F28}"/>
              </a:ext>
            </a:extLst>
          </p:cNvPr>
          <p:cNvSpPr>
            <a:spLocks noGrp="1"/>
          </p:cNvSpPr>
          <p:nvPr>
            <p:ph type="body" sz="quarter" idx="11"/>
          </p:nvPr>
        </p:nvSpPr>
        <p:spPr/>
        <p:txBody>
          <a:bodyPr/>
          <a:lstStyle/>
          <a:p>
            <a:pPr marL="0" indent="0">
              <a:lnSpc>
                <a:spcPct val="90000"/>
              </a:lnSpc>
              <a:buNone/>
              <a:defRPr/>
            </a:pPr>
            <a:r>
              <a:rPr lang="ru-RU" sz="3000" dirty="0"/>
              <a:t>Направления работы инженера данных: </a:t>
            </a:r>
          </a:p>
        </p:txBody>
      </p:sp>
    </p:spTree>
    <p:extLst>
      <p:ext uri="{BB962C8B-B14F-4D97-AF65-F5344CB8AC3E}">
        <p14:creationId xmlns:p14="http://schemas.microsoft.com/office/powerpoint/2010/main" val="1760827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sp>
        <p:nvSpPr>
          <p:cNvPr id="3" name="Текст 2">
            <a:extLst>
              <a:ext uri="{FF2B5EF4-FFF2-40B4-BE49-F238E27FC236}">
                <a16:creationId xmlns:a16="http://schemas.microsoft.com/office/drawing/2014/main" id="{FF1D6130-3391-D71F-C229-B7D84D0B8F28}"/>
              </a:ext>
            </a:extLst>
          </p:cNvPr>
          <p:cNvSpPr>
            <a:spLocks noGrp="1"/>
          </p:cNvSpPr>
          <p:nvPr>
            <p:ph type="body" sz="quarter" idx="11"/>
          </p:nvPr>
        </p:nvSpPr>
        <p:spPr/>
        <p:txBody>
          <a:bodyPr/>
          <a:lstStyle/>
          <a:p>
            <a:pPr marL="0" indent="0">
              <a:lnSpc>
                <a:spcPct val="90000"/>
              </a:lnSpc>
              <a:buNone/>
              <a:defRPr/>
            </a:pPr>
            <a:r>
              <a:rPr lang="ru-RU" sz="3000" dirty="0"/>
              <a:t>Направления работы инженера данных: </a:t>
            </a:r>
          </a:p>
          <a:p>
            <a:pPr marL="742950" indent="-742950">
              <a:lnSpc>
                <a:spcPct val="90000"/>
              </a:lnSpc>
              <a:buFont typeface="Arial" panose="020B0604020202020204" pitchFamily="34" charset="0"/>
              <a:buAutoNum type="arabicPeriod"/>
              <a:defRPr/>
            </a:pPr>
            <a:r>
              <a:rPr lang="ru-RU" sz="3000" dirty="0"/>
              <a:t>Предоставление данных для аналитики (хранилища данных, аналитика, визуализация).</a:t>
            </a:r>
          </a:p>
        </p:txBody>
      </p:sp>
    </p:spTree>
    <p:extLst>
      <p:ext uri="{BB962C8B-B14F-4D97-AF65-F5344CB8AC3E}">
        <p14:creationId xmlns:p14="http://schemas.microsoft.com/office/powerpoint/2010/main" val="2266415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sp>
        <p:nvSpPr>
          <p:cNvPr id="3" name="Текст 2">
            <a:extLst>
              <a:ext uri="{FF2B5EF4-FFF2-40B4-BE49-F238E27FC236}">
                <a16:creationId xmlns:a16="http://schemas.microsoft.com/office/drawing/2014/main" id="{FF1D6130-3391-D71F-C229-B7D84D0B8F28}"/>
              </a:ext>
            </a:extLst>
          </p:cNvPr>
          <p:cNvSpPr>
            <a:spLocks noGrp="1"/>
          </p:cNvSpPr>
          <p:nvPr>
            <p:ph type="body" sz="quarter" idx="11"/>
          </p:nvPr>
        </p:nvSpPr>
        <p:spPr/>
        <p:txBody>
          <a:bodyPr/>
          <a:lstStyle/>
          <a:p>
            <a:pPr marL="0" indent="0">
              <a:lnSpc>
                <a:spcPct val="90000"/>
              </a:lnSpc>
              <a:buNone/>
              <a:defRPr/>
            </a:pPr>
            <a:r>
              <a:rPr lang="ru-RU" sz="3000" dirty="0"/>
              <a:t>Направления работы инженера данных: </a:t>
            </a:r>
          </a:p>
          <a:p>
            <a:pPr marL="742950" indent="-742950">
              <a:lnSpc>
                <a:spcPct val="90000"/>
              </a:lnSpc>
              <a:buFont typeface="Arial" panose="020B0604020202020204" pitchFamily="34" charset="0"/>
              <a:buAutoNum type="arabicPeriod"/>
              <a:defRPr/>
            </a:pPr>
            <a:r>
              <a:rPr lang="ru-RU" sz="3000" dirty="0"/>
              <a:t>Предоставление данных для аналитики (хранилища данных, аналитика, визуализация).</a:t>
            </a:r>
          </a:p>
          <a:p>
            <a:pPr marL="742950" indent="-742950">
              <a:lnSpc>
                <a:spcPct val="90000"/>
              </a:lnSpc>
              <a:buFont typeface="Arial" panose="020B0604020202020204" pitchFamily="34" charset="0"/>
              <a:buAutoNum type="arabicPeriod"/>
              <a:defRPr/>
            </a:pPr>
            <a:r>
              <a:rPr lang="ru-RU" sz="3000" dirty="0"/>
              <a:t>Предоставление данных для аналитики данных и машинного обучения.</a:t>
            </a:r>
            <a:endParaRPr lang="ru-RU" sz="2400" dirty="0"/>
          </a:p>
        </p:txBody>
      </p:sp>
    </p:spTree>
    <p:extLst>
      <p:ext uri="{BB962C8B-B14F-4D97-AF65-F5344CB8AC3E}">
        <p14:creationId xmlns:p14="http://schemas.microsoft.com/office/powerpoint/2010/main" val="343973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sp>
        <p:nvSpPr>
          <p:cNvPr id="3" name="Текст 2">
            <a:extLst>
              <a:ext uri="{FF2B5EF4-FFF2-40B4-BE49-F238E27FC236}">
                <a16:creationId xmlns:a16="http://schemas.microsoft.com/office/drawing/2014/main" id="{FF1D6130-3391-D71F-C229-B7D84D0B8F28}"/>
              </a:ext>
            </a:extLst>
          </p:cNvPr>
          <p:cNvSpPr>
            <a:spLocks noGrp="1"/>
          </p:cNvSpPr>
          <p:nvPr>
            <p:ph type="body" sz="quarter" idx="11"/>
          </p:nvPr>
        </p:nvSpPr>
        <p:spPr/>
        <p:txBody>
          <a:bodyPr/>
          <a:lstStyle/>
          <a:p>
            <a:pPr marL="0" indent="0">
              <a:lnSpc>
                <a:spcPct val="90000"/>
              </a:lnSpc>
              <a:buNone/>
              <a:defRPr/>
            </a:pPr>
            <a:r>
              <a:rPr lang="ru-RU" sz="2400" dirty="0"/>
              <a:t>Задачи инженера данных: </a:t>
            </a:r>
          </a:p>
        </p:txBody>
      </p:sp>
    </p:spTree>
    <p:extLst>
      <p:ext uri="{BB962C8B-B14F-4D97-AF65-F5344CB8AC3E}">
        <p14:creationId xmlns:p14="http://schemas.microsoft.com/office/powerpoint/2010/main" val="3919599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sp>
        <p:nvSpPr>
          <p:cNvPr id="3" name="Текст 2">
            <a:extLst>
              <a:ext uri="{FF2B5EF4-FFF2-40B4-BE49-F238E27FC236}">
                <a16:creationId xmlns:a16="http://schemas.microsoft.com/office/drawing/2014/main" id="{FF1D6130-3391-D71F-C229-B7D84D0B8F28}"/>
              </a:ext>
            </a:extLst>
          </p:cNvPr>
          <p:cNvSpPr>
            <a:spLocks noGrp="1"/>
          </p:cNvSpPr>
          <p:nvPr>
            <p:ph type="body" sz="quarter" idx="11"/>
          </p:nvPr>
        </p:nvSpPr>
        <p:spPr/>
        <p:txBody>
          <a:bodyPr/>
          <a:lstStyle/>
          <a:p>
            <a:pPr marL="0" indent="0">
              <a:lnSpc>
                <a:spcPct val="90000"/>
              </a:lnSpc>
              <a:buNone/>
              <a:defRPr/>
            </a:pPr>
            <a:r>
              <a:rPr lang="ru-RU" sz="2400" dirty="0"/>
              <a:t>Задачи инженера данных: </a:t>
            </a:r>
          </a:p>
          <a:p>
            <a:pPr marL="457200" indent="-457200">
              <a:lnSpc>
                <a:spcPct val="90000"/>
              </a:lnSpc>
              <a:buAutoNum type="arabicPeriod"/>
              <a:defRPr/>
            </a:pPr>
            <a:r>
              <a:rPr lang="ru-RU" sz="2400" dirty="0"/>
              <a:t>Сбор данных из различных источников.</a:t>
            </a:r>
          </a:p>
        </p:txBody>
      </p:sp>
    </p:spTree>
    <p:extLst>
      <p:ext uri="{BB962C8B-B14F-4D97-AF65-F5344CB8AC3E}">
        <p14:creationId xmlns:p14="http://schemas.microsoft.com/office/powerpoint/2010/main" val="2516508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sp>
        <p:nvSpPr>
          <p:cNvPr id="3" name="Текст 2">
            <a:extLst>
              <a:ext uri="{FF2B5EF4-FFF2-40B4-BE49-F238E27FC236}">
                <a16:creationId xmlns:a16="http://schemas.microsoft.com/office/drawing/2014/main" id="{FF1D6130-3391-D71F-C229-B7D84D0B8F28}"/>
              </a:ext>
            </a:extLst>
          </p:cNvPr>
          <p:cNvSpPr>
            <a:spLocks noGrp="1"/>
          </p:cNvSpPr>
          <p:nvPr>
            <p:ph type="body" sz="quarter" idx="11"/>
          </p:nvPr>
        </p:nvSpPr>
        <p:spPr/>
        <p:txBody>
          <a:bodyPr/>
          <a:lstStyle/>
          <a:p>
            <a:pPr marL="0" indent="0">
              <a:lnSpc>
                <a:spcPct val="90000"/>
              </a:lnSpc>
              <a:buNone/>
              <a:defRPr/>
            </a:pPr>
            <a:r>
              <a:rPr lang="ru-RU" sz="2400" dirty="0"/>
              <a:t>Задачи инженера данных: </a:t>
            </a:r>
          </a:p>
          <a:p>
            <a:pPr marL="457200" indent="-457200">
              <a:lnSpc>
                <a:spcPct val="90000"/>
              </a:lnSpc>
              <a:buAutoNum type="arabicPeriod"/>
              <a:defRPr/>
            </a:pPr>
            <a:r>
              <a:rPr lang="ru-RU" sz="2400" dirty="0"/>
              <a:t>Сбор данных из различных источников.</a:t>
            </a:r>
          </a:p>
          <a:p>
            <a:pPr marL="457200" indent="-457200">
              <a:lnSpc>
                <a:spcPct val="90000"/>
              </a:lnSpc>
              <a:buAutoNum type="arabicPeriod"/>
              <a:defRPr/>
            </a:pPr>
            <a:r>
              <a:rPr lang="ru-RU" sz="2400" dirty="0"/>
              <a:t>Перемещение данных: потоки данных, ETL.</a:t>
            </a:r>
          </a:p>
        </p:txBody>
      </p:sp>
    </p:spTree>
    <p:extLst>
      <p:ext uri="{BB962C8B-B14F-4D97-AF65-F5344CB8AC3E}">
        <p14:creationId xmlns:p14="http://schemas.microsoft.com/office/powerpoint/2010/main" val="1601525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sp>
        <p:nvSpPr>
          <p:cNvPr id="3" name="Текст 2">
            <a:extLst>
              <a:ext uri="{FF2B5EF4-FFF2-40B4-BE49-F238E27FC236}">
                <a16:creationId xmlns:a16="http://schemas.microsoft.com/office/drawing/2014/main" id="{FF1D6130-3391-D71F-C229-B7D84D0B8F28}"/>
              </a:ext>
            </a:extLst>
          </p:cNvPr>
          <p:cNvSpPr>
            <a:spLocks noGrp="1"/>
          </p:cNvSpPr>
          <p:nvPr>
            <p:ph type="body" sz="quarter" idx="11"/>
          </p:nvPr>
        </p:nvSpPr>
        <p:spPr/>
        <p:txBody>
          <a:bodyPr/>
          <a:lstStyle/>
          <a:p>
            <a:pPr marL="0" indent="0">
              <a:lnSpc>
                <a:spcPct val="90000"/>
              </a:lnSpc>
              <a:buNone/>
              <a:defRPr/>
            </a:pPr>
            <a:r>
              <a:rPr lang="ru-RU" sz="2400" dirty="0"/>
              <a:t>Задачи инженера данных: </a:t>
            </a:r>
          </a:p>
          <a:p>
            <a:pPr marL="457200" indent="-457200">
              <a:lnSpc>
                <a:spcPct val="90000"/>
              </a:lnSpc>
              <a:buAutoNum type="arabicPeriod"/>
              <a:defRPr/>
            </a:pPr>
            <a:r>
              <a:rPr lang="ru-RU" sz="2400" dirty="0"/>
              <a:t>Сбор данных из различных источников.</a:t>
            </a:r>
          </a:p>
          <a:p>
            <a:pPr marL="457200" indent="-457200">
              <a:lnSpc>
                <a:spcPct val="90000"/>
              </a:lnSpc>
              <a:buAutoNum type="arabicPeriod"/>
              <a:defRPr/>
            </a:pPr>
            <a:r>
              <a:rPr lang="ru-RU" sz="2400" dirty="0"/>
              <a:t>Перемещение данных: потоки данных, ETL.</a:t>
            </a:r>
          </a:p>
          <a:p>
            <a:pPr marL="457200" indent="-457200">
              <a:lnSpc>
                <a:spcPct val="90000"/>
              </a:lnSpc>
              <a:buAutoNum type="arabicPeriod"/>
              <a:defRPr/>
            </a:pPr>
            <a:r>
              <a:rPr lang="ru-RU" sz="2400" dirty="0"/>
              <a:t>Очистка, подготовка, трансформация и обработка данных по бизнес-правилам.</a:t>
            </a:r>
          </a:p>
        </p:txBody>
      </p:sp>
    </p:spTree>
    <p:extLst>
      <p:ext uri="{BB962C8B-B14F-4D97-AF65-F5344CB8AC3E}">
        <p14:creationId xmlns:p14="http://schemas.microsoft.com/office/powerpoint/2010/main" val="2502323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sp>
        <p:nvSpPr>
          <p:cNvPr id="3" name="Текст 2">
            <a:extLst>
              <a:ext uri="{FF2B5EF4-FFF2-40B4-BE49-F238E27FC236}">
                <a16:creationId xmlns:a16="http://schemas.microsoft.com/office/drawing/2014/main" id="{FF1D6130-3391-D71F-C229-B7D84D0B8F28}"/>
              </a:ext>
            </a:extLst>
          </p:cNvPr>
          <p:cNvSpPr>
            <a:spLocks noGrp="1"/>
          </p:cNvSpPr>
          <p:nvPr>
            <p:ph type="body" sz="quarter" idx="11"/>
          </p:nvPr>
        </p:nvSpPr>
        <p:spPr/>
        <p:txBody>
          <a:bodyPr/>
          <a:lstStyle/>
          <a:p>
            <a:pPr marL="0" indent="0">
              <a:lnSpc>
                <a:spcPct val="90000"/>
              </a:lnSpc>
              <a:buNone/>
              <a:defRPr/>
            </a:pPr>
            <a:r>
              <a:rPr lang="ru-RU" sz="2400" dirty="0"/>
              <a:t>Задачи инженера данных: </a:t>
            </a:r>
          </a:p>
          <a:p>
            <a:pPr marL="457200" indent="-457200">
              <a:lnSpc>
                <a:spcPct val="90000"/>
              </a:lnSpc>
              <a:buAutoNum type="arabicPeriod"/>
              <a:defRPr/>
            </a:pPr>
            <a:r>
              <a:rPr lang="ru-RU" sz="2400" dirty="0"/>
              <a:t>Сбор данных из различных источников.</a:t>
            </a:r>
          </a:p>
          <a:p>
            <a:pPr marL="457200" indent="-457200">
              <a:lnSpc>
                <a:spcPct val="90000"/>
              </a:lnSpc>
              <a:buAutoNum type="arabicPeriod"/>
              <a:defRPr/>
            </a:pPr>
            <a:r>
              <a:rPr lang="ru-RU" sz="2400" dirty="0"/>
              <a:t>Перемещение данных: потоки данных, ETL.</a:t>
            </a:r>
          </a:p>
          <a:p>
            <a:pPr marL="457200" indent="-457200">
              <a:lnSpc>
                <a:spcPct val="90000"/>
              </a:lnSpc>
              <a:buAutoNum type="arabicPeriod"/>
              <a:defRPr/>
            </a:pPr>
            <a:r>
              <a:rPr lang="ru-RU" sz="2400" dirty="0"/>
              <a:t>Очистка, подготовка, трансформация и обработка данных по бизнес-правилам.</a:t>
            </a:r>
          </a:p>
          <a:p>
            <a:pPr marL="457200" indent="-457200">
              <a:lnSpc>
                <a:spcPct val="90000"/>
              </a:lnSpc>
              <a:buAutoNum type="arabicPeriod"/>
              <a:defRPr/>
            </a:pPr>
            <a:r>
              <a:rPr lang="ru-RU" sz="2400" dirty="0"/>
              <a:t>Агрегация, разметка данных.</a:t>
            </a:r>
          </a:p>
        </p:txBody>
      </p:sp>
    </p:spTree>
    <p:extLst>
      <p:ext uri="{BB962C8B-B14F-4D97-AF65-F5344CB8AC3E}">
        <p14:creationId xmlns:p14="http://schemas.microsoft.com/office/powerpoint/2010/main" val="3158025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A2F3CAA-A3E3-4330-8BC9-5A144B1BE8B9}"/>
              </a:ext>
            </a:extLst>
          </p:cNvPr>
          <p:cNvSpPr>
            <a:spLocks noGrp="1"/>
          </p:cNvSpPr>
          <p:nvPr>
            <p:ph type="body" sz="quarter" idx="10"/>
          </p:nvPr>
        </p:nvSpPr>
        <p:spPr>
          <a:xfrm>
            <a:off x="4908263" y="212653"/>
            <a:ext cx="7170359" cy="854147"/>
          </a:xfrm>
        </p:spPr>
        <p:txBody>
          <a:bodyPr/>
          <a:lstStyle/>
          <a:p>
            <a:r>
              <a:rPr lang="ru-RU" sz="4800" dirty="0"/>
              <a:t>Список тем дисциплины</a:t>
            </a:r>
          </a:p>
        </p:txBody>
      </p:sp>
      <p:sp>
        <p:nvSpPr>
          <p:cNvPr id="3" name="Текст 2">
            <a:extLst>
              <a:ext uri="{FF2B5EF4-FFF2-40B4-BE49-F238E27FC236}">
                <a16:creationId xmlns:a16="http://schemas.microsoft.com/office/drawing/2014/main" id="{827780DF-E603-4F8F-B2DE-7981F13517E0}"/>
              </a:ext>
            </a:extLst>
          </p:cNvPr>
          <p:cNvSpPr>
            <a:spLocks noGrp="1"/>
          </p:cNvSpPr>
          <p:nvPr>
            <p:ph type="body" sz="quarter" idx="11"/>
          </p:nvPr>
        </p:nvSpPr>
        <p:spPr/>
        <p:txBody>
          <a:bodyPr/>
          <a:lstStyle/>
          <a:p>
            <a:pPr marL="305908" indent="-305908">
              <a:lnSpc>
                <a:spcPct val="90000"/>
              </a:lnSpc>
              <a:spcBef>
                <a:spcPts val="1416"/>
              </a:spcBef>
              <a:buFont typeface="Arial" panose="020B0604020202020204" pitchFamily="34" charset="0"/>
              <a:buAutoNum type="arabicPeriod"/>
              <a:defRPr/>
            </a:pPr>
            <a:r>
              <a:rPr lang="ru-RU" sz="2400" dirty="0"/>
              <a:t>Технологии хранения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сбора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структурирования данных</a:t>
            </a:r>
          </a:p>
          <a:p>
            <a:pPr marL="305908" indent="-305908">
              <a:lnSpc>
                <a:spcPct val="90000"/>
              </a:lnSpc>
              <a:spcBef>
                <a:spcPts val="1416"/>
              </a:spcBef>
              <a:buFont typeface="Arial" panose="020B0604020202020204" pitchFamily="34" charset="0"/>
              <a:buAutoNum type="arabicPeriod"/>
              <a:defRPr/>
            </a:pPr>
            <a:r>
              <a:rPr lang="ru-RU" sz="2400" dirty="0"/>
              <a:t>Преобразование и агрегация больших данных</a:t>
            </a:r>
          </a:p>
        </p:txBody>
      </p:sp>
    </p:spTree>
    <p:extLst>
      <p:ext uri="{BB962C8B-B14F-4D97-AF65-F5344CB8AC3E}">
        <p14:creationId xmlns:p14="http://schemas.microsoft.com/office/powerpoint/2010/main" val="2782472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sp>
        <p:nvSpPr>
          <p:cNvPr id="3" name="Текст 2">
            <a:extLst>
              <a:ext uri="{FF2B5EF4-FFF2-40B4-BE49-F238E27FC236}">
                <a16:creationId xmlns:a16="http://schemas.microsoft.com/office/drawing/2014/main" id="{FF1D6130-3391-D71F-C229-B7D84D0B8F28}"/>
              </a:ext>
            </a:extLst>
          </p:cNvPr>
          <p:cNvSpPr>
            <a:spLocks noGrp="1"/>
          </p:cNvSpPr>
          <p:nvPr>
            <p:ph type="body" sz="quarter" idx="11"/>
          </p:nvPr>
        </p:nvSpPr>
        <p:spPr/>
        <p:txBody>
          <a:bodyPr/>
          <a:lstStyle/>
          <a:p>
            <a:pPr marL="0" indent="0">
              <a:lnSpc>
                <a:spcPct val="90000"/>
              </a:lnSpc>
              <a:buNone/>
              <a:defRPr/>
            </a:pPr>
            <a:r>
              <a:rPr lang="ru-RU" sz="2400" dirty="0"/>
              <a:t>Задачи инженера данных: </a:t>
            </a:r>
          </a:p>
          <a:p>
            <a:pPr marL="457200" indent="-457200">
              <a:lnSpc>
                <a:spcPct val="90000"/>
              </a:lnSpc>
              <a:buAutoNum type="arabicPeriod"/>
              <a:defRPr/>
            </a:pPr>
            <a:r>
              <a:rPr lang="ru-RU" sz="2400" dirty="0"/>
              <a:t>Сбор данных из различных источников.</a:t>
            </a:r>
          </a:p>
          <a:p>
            <a:pPr marL="457200" indent="-457200">
              <a:lnSpc>
                <a:spcPct val="90000"/>
              </a:lnSpc>
              <a:buAutoNum type="arabicPeriod"/>
              <a:defRPr/>
            </a:pPr>
            <a:r>
              <a:rPr lang="ru-RU" sz="2400" dirty="0"/>
              <a:t>Перемещение данных: потоки данных, ETL.</a:t>
            </a:r>
          </a:p>
          <a:p>
            <a:pPr marL="457200" indent="-457200">
              <a:lnSpc>
                <a:spcPct val="90000"/>
              </a:lnSpc>
              <a:buAutoNum type="arabicPeriod"/>
              <a:defRPr/>
            </a:pPr>
            <a:r>
              <a:rPr lang="ru-RU" sz="2400" dirty="0"/>
              <a:t>Очистка, подготовка, трансформация и обработка данных по бизнес-правилам.</a:t>
            </a:r>
          </a:p>
          <a:p>
            <a:pPr marL="457200" indent="-457200">
              <a:lnSpc>
                <a:spcPct val="90000"/>
              </a:lnSpc>
              <a:buAutoNum type="arabicPeriod"/>
              <a:defRPr/>
            </a:pPr>
            <a:r>
              <a:rPr lang="ru-RU" sz="2400" dirty="0"/>
              <a:t>Агрегация, разметка данных.</a:t>
            </a:r>
          </a:p>
          <a:p>
            <a:pPr marL="457200" indent="-457200">
              <a:lnSpc>
                <a:spcPct val="90000"/>
              </a:lnSpc>
              <a:buAutoNum type="arabicPeriod"/>
              <a:defRPr/>
            </a:pPr>
            <a:r>
              <a:rPr lang="ru-RU" sz="2400" dirty="0"/>
              <a:t>Оптимизация хранения и обработки данных.</a:t>
            </a:r>
          </a:p>
        </p:txBody>
      </p:sp>
    </p:spTree>
    <p:extLst>
      <p:ext uri="{BB962C8B-B14F-4D97-AF65-F5344CB8AC3E}">
        <p14:creationId xmlns:p14="http://schemas.microsoft.com/office/powerpoint/2010/main" val="1106018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sp>
        <p:nvSpPr>
          <p:cNvPr id="3" name="Текст 2">
            <a:extLst>
              <a:ext uri="{FF2B5EF4-FFF2-40B4-BE49-F238E27FC236}">
                <a16:creationId xmlns:a16="http://schemas.microsoft.com/office/drawing/2014/main" id="{FF1D6130-3391-D71F-C229-B7D84D0B8F28}"/>
              </a:ext>
            </a:extLst>
          </p:cNvPr>
          <p:cNvSpPr>
            <a:spLocks noGrp="1"/>
          </p:cNvSpPr>
          <p:nvPr>
            <p:ph type="body" sz="quarter" idx="11"/>
          </p:nvPr>
        </p:nvSpPr>
        <p:spPr/>
        <p:txBody>
          <a:bodyPr/>
          <a:lstStyle/>
          <a:p>
            <a:pPr marL="0" indent="0">
              <a:lnSpc>
                <a:spcPct val="90000"/>
              </a:lnSpc>
              <a:buNone/>
              <a:defRPr/>
            </a:pPr>
            <a:r>
              <a:rPr lang="ru-RU" sz="2400" dirty="0"/>
              <a:t>Задачи инженера данных: </a:t>
            </a:r>
          </a:p>
          <a:p>
            <a:pPr marL="457200" indent="-457200">
              <a:lnSpc>
                <a:spcPct val="90000"/>
              </a:lnSpc>
              <a:buAutoNum type="arabicPeriod"/>
              <a:defRPr/>
            </a:pPr>
            <a:r>
              <a:rPr lang="ru-RU" sz="2400" dirty="0"/>
              <a:t>Сбор данных из различных источников.</a:t>
            </a:r>
          </a:p>
          <a:p>
            <a:pPr marL="457200" indent="-457200">
              <a:lnSpc>
                <a:spcPct val="90000"/>
              </a:lnSpc>
              <a:buAutoNum type="arabicPeriod"/>
              <a:defRPr/>
            </a:pPr>
            <a:r>
              <a:rPr lang="ru-RU" sz="2400" dirty="0"/>
              <a:t>Перемещение данных: потоки данных, ETL.</a:t>
            </a:r>
          </a:p>
          <a:p>
            <a:pPr marL="457200" indent="-457200">
              <a:lnSpc>
                <a:spcPct val="90000"/>
              </a:lnSpc>
              <a:buAutoNum type="arabicPeriod"/>
              <a:defRPr/>
            </a:pPr>
            <a:r>
              <a:rPr lang="ru-RU" sz="2400" dirty="0"/>
              <a:t>Очистка, подготовка, трансформация и обработка данных по бизнес-правилам.</a:t>
            </a:r>
          </a:p>
          <a:p>
            <a:pPr marL="457200" indent="-457200">
              <a:lnSpc>
                <a:spcPct val="90000"/>
              </a:lnSpc>
              <a:buAutoNum type="arabicPeriod"/>
              <a:defRPr/>
            </a:pPr>
            <a:r>
              <a:rPr lang="ru-RU" sz="2400" dirty="0"/>
              <a:t>Агрегация, разметка данных.</a:t>
            </a:r>
          </a:p>
          <a:p>
            <a:pPr marL="457200" indent="-457200">
              <a:lnSpc>
                <a:spcPct val="90000"/>
              </a:lnSpc>
              <a:buAutoNum type="arabicPeriod"/>
              <a:defRPr/>
            </a:pPr>
            <a:r>
              <a:rPr lang="ru-RU" sz="2400" dirty="0"/>
              <a:t>Оптимизация хранения и обработки данных.</a:t>
            </a:r>
          </a:p>
          <a:p>
            <a:pPr marL="457200" indent="-457200">
              <a:lnSpc>
                <a:spcPct val="90000"/>
              </a:lnSpc>
              <a:buAutoNum type="arabicPeriod"/>
              <a:defRPr/>
            </a:pPr>
            <a:r>
              <a:rPr lang="ru-RU" sz="2400" dirty="0"/>
              <a:t>Построение платформ данных.</a:t>
            </a:r>
          </a:p>
        </p:txBody>
      </p:sp>
    </p:spTree>
    <p:extLst>
      <p:ext uri="{BB962C8B-B14F-4D97-AF65-F5344CB8AC3E}">
        <p14:creationId xmlns:p14="http://schemas.microsoft.com/office/powerpoint/2010/main" val="3041026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graphicFrame>
        <p:nvGraphicFramePr>
          <p:cNvPr id="4" name="Таблица 3">
            <a:extLst>
              <a:ext uri="{FF2B5EF4-FFF2-40B4-BE49-F238E27FC236}">
                <a16:creationId xmlns:a16="http://schemas.microsoft.com/office/drawing/2014/main" id="{292C2B1C-98E4-F617-CC44-76F0650A1782}"/>
              </a:ext>
            </a:extLst>
          </p:cNvPr>
          <p:cNvGraphicFramePr>
            <a:graphicFrameLocks/>
          </p:cNvGraphicFramePr>
          <p:nvPr>
            <p:extLst>
              <p:ext uri="{D42A27DB-BD31-4B8C-83A1-F6EECF244321}">
                <p14:modId xmlns:p14="http://schemas.microsoft.com/office/powerpoint/2010/main" val="3775982603"/>
              </p:ext>
            </p:extLst>
          </p:nvPr>
        </p:nvGraphicFramePr>
        <p:xfrm>
          <a:off x="4382808" y="1670228"/>
          <a:ext cx="3426384" cy="4480560"/>
        </p:xfrm>
        <a:graphic>
          <a:graphicData uri="http://schemas.openxmlformats.org/drawingml/2006/table">
            <a:tbl>
              <a:tblPr firstRow="1" firstCol="1" bandRow="1"/>
              <a:tblGrid>
                <a:gridCol w="2291938">
                  <a:extLst>
                    <a:ext uri="{9D8B030D-6E8A-4147-A177-3AD203B41FA5}">
                      <a16:colId xmlns:a16="http://schemas.microsoft.com/office/drawing/2014/main" val="20000"/>
                    </a:ext>
                  </a:extLst>
                </a:gridCol>
                <a:gridCol w="1134446">
                  <a:extLst>
                    <a:ext uri="{9D8B030D-6E8A-4147-A177-3AD203B41FA5}">
                      <a16:colId xmlns:a16="http://schemas.microsoft.com/office/drawing/2014/main" val="20001"/>
                    </a:ext>
                  </a:extLst>
                </a:gridCol>
              </a:tblGrid>
              <a:tr h="566840">
                <a:tc>
                  <a:txBody>
                    <a:bodyPr/>
                    <a:lstStyle/>
                    <a:p>
                      <a:pPr>
                        <a:defRPr/>
                      </a:pPr>
                      <a:r>
                        <a:rPr lang="ru-RU" sz="2400" b="1" i="0" u="none" strike="noStrike" cap="none" spc="0" dirty="0">
                          <a:solidFill>
                            <a:srgbClr val="000000"/>
                          </a:solidFill>
                          <a:latin typeface="+mj-lt"/>
                          <a:ea typeface="Arial"/>
                          <a:cs typeface="Segoe UI"/>
                        </a:rPr>
                        <a:t>Компетенции</a:t>
                      </a:r>
                      <a:endParaRPr sz="2400" b="1" i="0" u="none" strike="noStrike" cap="none" spc="0" dirty="0">
                        <a:solidFill>
                          <a:srgbClr val="000000"/>
                        </a:solidFill>
                        <a:latin typeface="+mj-lt"/>
                        <a:cs typeface="Segoe UI"/>
                      </a:endParaRPr>
                    </a:p>
                  </a:txBody>
                  <a:tcPr>
                    <a:solidFill>
                      <a:schemeClr val="bg1">
                        <a:lumMod val="85000"/>
                      </a:schemeClr>
                    </a:solidFill>
                  </a:tcPr>
                </a:tc>
                <a:tc>
                  <a:txBody>
                    <a:bodyPr/>
                    <a:lstStyle/>
                    <a:p>
                      <a:pPr>
                        <a:defRPr/>
                      </a:pPr>
                      <a:r>
                        <a:rPr lang="en-US" sz="2400" b="1" i="0" u="none" strike="noStrike" cap="none" spc="0" dirty="0" err="1">
                          <a:solidFill>
                            <a:srgbClr val="000000"/>
                          </a:solidFill>
                          <a:latin typeface="+mj-lt"/>
                          <a:ea typeface="Arial"/>
                          <a:cs typeface="Segoe UI"/>
                        </a:rPr>
                        <a:t>Доля</a:t>
                      </a:r>
                      <a:r>
                        <a:rPr lang="en-US" sz="2400" b="1" i="0" u="none" strike="noStrike" cap="none" spc="0" dirty="0">
                          <a:solidFill>
                            <a:srgbClr val="000000"/>
                          </a:solidFill>
                          <a:latin typeface="+mj-lt"/>
                          <a:ea typeface="Arial"/>
                          <a:cs typeface="Segoe UI"/>
                        </a:rPr>
                        <a:t>,   %</a:t>
                      </a:r>
                      <a:endParaRPr sz="2400" b="1" i="0" u="none" strike="noStrike" cap="none" spc="0" dirty="0">
                        <a:solidFill>
                          <a:srgbClr val="000000"/>
                        </a:solidFill>
                        <a:latin typeface="+mj-lt"/>
                        <a:cs typeface="Segoe UI"/>
                      </a:endParaRPr>
                    </a:p>
                  </a:txBody>
                  <a:tcPr>
                    <a:solidFill>
                      <a:schemeClr val="bg1">
                        <a:lumMod val="85000"/>
                      </a:schemeClr>
                    </a:solidFill>
                  </a:tcPr>
                </a:tc>
                <a:extLst>
                  <a:ext uri="{0D108BD9-81ED-4DB2-BD59-A6C34878D82A}">
                    <a16:rowId xmlns:a16="http://schemas.microsoft.com/office/drawing/2014/main" val="10000"/>
                  </a:ext>
                </a:extLst>
              </a:tr>
              <a:tr h="449999">
                <a:tc>
                  <a:txBody>
                    <a:bodyPr/>
                    <a:lstStyle/>
                    <a:p>
                      <a:pPr>
                        <a:defRPr/>
                      </a:pPr>
                      <a:r>
                        <a:rPr lang="en-US" sz="2400" b="0" i="0" u="none" strike="noStrike" cap="none" spc="0" dirty="0">
                          <a:solidFill>
                            <a:srgbClr val="000000"/>
                          </a:solidFill>
                          <a:latin typeface="+mj-lt"/>
                          <a:ea typeface="Arial"/>
                          <a:cs typeface="Segoe UI"/>
                        </a:rPr>
                        <a:t>SQL</a:t>
                      </a:r>
                      <a:endParaRPr sz="2400" b="0" i="0" u="none" strike="noStrike" cap="none" spc="0" dirty="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65</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01"/>
                  </a:ext>
                </a:extLst>
              </a:tr>
              <a:tr h="287684">
                <a:tc>
                  <a:txBody>
                    <a:bodyPr/>
                    <a:lstStyle/>
                    <a:p>
                      <a:pPr>
                        <a:defRPr/>
                      </a:pPr>
                      <a:r>
                        <a:rPr lang="en-US" sz="2400" b="0" i="0" u="none" strike="noStrike" cap="none" spc="0" dirty="0">
                          <a:solidFill>
                            <a:srgbClr val="000000"/>
                          </a:solidFill>
                          <a:latin typeface="+mj-lt"/>
                          <a:ea typeface="Arial"/>
                          <a:cs typeface="Segoe UI"/>
                        </a:rPr>
                        <a:t>Python</a:t>
                      </a:r>
                      <a:endParaRPr sz="2400" b="0" i="0" u="none" strike="noStrike" cap="none" spc="0" dirty="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60</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02"/>
                  </a:ext>
                </a:extLst>
              </a:tr>
              <a:tr h="287684">
                <a:tc>
                  <a:txBody>
                    <a:bodyPr/>
                    <a:lstStyle/>
                    <a:p>
                      <a:pPr>
                        <a:defRPr/>
                      </a:pPr>
                      <a:r>
                        <a:rPr lang="en-US" sz="2400" b="0" i="0" u="none" strike="noStrike" cap="none" spc="0" dirty="0">
                          <a:solidFill>
                            <a:srgbClr val="000000"/>
                          </a:solidFill>
                          <a:latin typeface="+mj-lt"/>
                          <a:ea typeface="Arial"/>
                          <a:cs typeface="Segoe UI"/>
                        </a:rPr>
                        <a:t>Data Pipelines</a:t>
                      </a:r>
                      <a:endParaRPr sz="2400" b="0" i="0" u="none" strike="noStrike" cap="none" spc="0" dirty="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55</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03"/>
                  </a:ext>
                </a:extLst>
              </a:tr>
              <a:tr h="287684">
                <a:tc>
                  <a:txBody>
                    <a:bodyPr/>
                    <a:lstStyle/>
                    <a:p>
                      <a:pPr>
                        <a:defRPr/>
                      </a:pPr>
                      <a:r>
                        <a:rPr lang="en-US" sz="2400" b="0" i="0" u="none" strike="noStrike" cap="none" spc="0">
                          <a:solidFill>
                            <a:srgbClr val="000000"/>
                          </a:solidFill>
                          <a:latin typeface="+mj-lt"/>
                          <a:ea typeface="Arial"/>
                          <a:cs typeface="Segoe UI"/>
                        </a:rPr>
                        <a:t>Data Warehouse</a:t>
                      </a:r>
                      <a:endParaRPr sz="2400" b="0" i="0" u="none" strike="noStrike" cap="none" spc="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50</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04"/>
                  </a:ext>
                </a:extLst>
              </a:tr>
              <a:tr h="287684">
                <a:tc>
                  <a:txBody>
                    <a:bodyPr/>
                    <a:lstStyle/>
                    <a:p>
                      <a:pPr>
                        <a:defRPr/>
                      </a:pPr>
                      <a:r>
                        <a:rPr lang="en-US" sz="2400" b="0" i="0" u="none" strike="noStrike" cap="none" spc="0">
                          <a:solidFill>
                            <a:srgbClr val="000000"/>
                          </a:solidFill>
                          <a:latin typeface="+mj-lt"/>
                          <a:ea typeface="Arial"/>
                          <a:cs typeface="Segoe UI"/>
                        </a:rPr>
                        <a:t>Hadoop</a:t>
                      </a:r>
                      <a:endParaRPr sz="2400" b="0" i="0" u="none" strike="noStrike" cap="none" spc="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45</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05"/>
                  </a:ext>
                </a:extLst>
              </a:tr>
              <a:tr h="287684">
                <a:tc>
                  <a:txBody>
                    <a:bodyPr/>
                    <a:lstStyle/>
                    <a:p>
                      <a:pPr>
                        <a:defRPr/>
                      </a:pPr>
                      <a:r>
                        <a:rPr lang="en-US" sz="2400" b="0" i="0" u="none" strike="noStrike" cap="none" spc="0" dirty="0">
                          <a:solidFill>
                            <a:srgbClr val="000000"/>
                          </a:solidFill>
                          <a:latin typeface="+mj-lt"/>
                          <a:ea typeface="Arial"/>
                          <a:cs typeface="Segoe UI"/>
                        </a:rPr>
                        <a:t>Hive</a:t>
                      </a:r>
                      <a:endParaRPr sz="2400" b="0" i="0" u="none" strike="noStrike" cap="none" spc="0" dirty="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45</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06"/>
                  </a:ext>
                </a:extLst>
              </a:tr>
              <a:tr h="287684">
                <a:tc>
                  <a:txBody>
                    <a:bodyPr/>
                    <a:lstStyle/>
                    <a:p>
                      <a:pPr>
                        <a:defRPr/>
                      </a:pPr>
                      <a:r>
                        <a:rPr lang="en-US" sz="2400" b="0" i="0" u="none" strike="noStrike" cap="none" spc="0">
                          <a:solidFill>
                            <a:srgbClr val="000000"/>
                          </a:solidFill>
                          <a:latin typeface="+mj-lt"/>
                          <a:ea typeface="Arial"/>
                          <a:cs typeface="Segoe UI"/>
                        </a:rPr>
                        <a:t>ETL</a:t>
                      </a:r>
                      <a:endParaRPr sz="2400" b="0" i="0" u="none" strike="noStrike" cap="none" spc="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40</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07"/>
                  </a:ext>
                </a:extLst>
              </a:tr>
              <a:tr h="287684">
                <a:tc>
                  <a:txBody>
                    <a:bodyPr/>
                    <a:lstStyle/>
                    <a:p>
                      <a:pPr>
                        <a:defRPr/>
                      </a:pPr>
                      <a:r>
                        <a:rPr lang="en-US" sz="2400" b="0" i="0" u="none" strike="noStrike" cap="none" spc="0" dirty="0">
                          <a:solidFill>
                            <a:srgbClr val="000000"/>
                          </a:solidFill>
                          <a:latin typeface="+mj-lt"/>
                          <a:ea typeface="Arial"/>
                          <a:cs typeface="Segoe UI"/>
                        </a:rPr>
                        <a:t>Spark</a:t>
                      </a:r>
                      <a:endParaRPr sz="2400" b="0" i="0" u="none" strike="noStrike" cap="none" spc="0" dirty="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40</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83383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Инженер данных</a:t>
            </a:r>
          </a:p>
        </p:txBody>
      </p:sp>
      <p:graphicFrame>
        <p:nvGraphicFramePr>
          <p:cNvPr id="4" name="Таблица 3">
            <a:extLst>
              <a:ext uri="{FF2B5EF4-FFF2-40B4-BE49-F238E27FC236}">
                <a16:creationId xmlns:a16="http://schemas.microsoft.com/office/drawing/2014/main" id="{292C2B1C-98E4-F617-CC44-76F0650A1782}"/>
              </a:ext>
            </a:extLst>
          </p:cNvPr>
          <p:cNvGraphicFramePr>
            <a:graphicFrameLocks/>
          </p:cNvGraphicFramePr>
          <p:nvPr>
            <p:extLst>
              <p:ext uri="{D42A27DB-BD31-4B8C-83A1-F6EECF244321}">
                <p14:modId xmlns:p14="http://schemas.microsoft.com/office/powerpoint/2010/main" val="2967318780"/>
              </p:ext>
            </p:extLst>
          </p:nvPr>
        </p:nvGraphicFramePr>
        <p:xfrm>
          <a:off x="4382808" y="1564243"/>
          <a:ext cx="3426384" cy="4937760"/>
        </p:xfrm>
        <a:graphic>
          <a:graphicData uri="http://schemas.openxmlformats.org/drawingml/2006/table">
            <a:tbl>
              <a:tblPr firstRow="1" firstCol="1" bandRow="1"/>
              <a:tblGrid>
                <a:gridCol w="2291938">
                  <a:extLst>
                    <a:ext uri="{9D8B030D-6E8A-4147-A177-3AD203B41FA5}">
                      <a16:colId xmlns:a16="http://schemas.microsoft.com/office/drawing/2014/main" val="20000"/>
                    </a:ext>
                  </a:extLst>
                </a:gridCol>
                <a:gridCol w="1134446">
                  <a:extLst>
                    <a:ext uri="{9D8B030D-6E8A-4147-A177-3AD203B41FA5}">
                      <a16:colId xmlns:a16="http://schemas.microsoft.com/office/drawing/2014/main" val="20001"/>
                    </a:ext>
                  </a:extLst>
                </a:gridCol>
              </a:tblGrid>
              <a:tr h="566840">
                <a:tc>
                  <a:txBody>
                    <a:bodyPr/>
                    <a:lstStyle/>
                    <a:p>
                      <a:pPr>
                        <a:defRPr/>
                      </a:pPr>
                      <a:r>
                        <a:rPr lang="ru-RU" sz="2400" b="1" i="0" u="none" strike="noStrike" cap="none" spc="0" dirty="0">
                          <a:solidFill>
                            <a:srgbClr val="000000"/>
                          </a:solidFill>
                          <a:latin typeface="+mj-lt"/>
                          <a:ea typeface="Arial"/>
                          <a:cs typeface="Segoe UI"/>
                        </a:rPr>
                        <a:t>Компетенции</a:t>
                      </a:r>
                      <a:endParaRPr sz="2400" b="1" i="0" u="none" strike="noStrike" cap="none" spc="0" dirty="0">
                        <a:solidFill>
                          <a:srgbClr val="000000"/>
                        </a:solidFill>
                        <a:latin typeface="+mj-lt"/>
                        <a:cs typeface="Segoe UI"/>
                      </a:endParaRPr>
                    </a:p>
                  </a:txBody>
                  <a:tcPr>
                    <a:solidFill>
                      <a:schemeClr val="bg1">
                        <a:lumMod val="85000"/>
                      </a:schemeClr>
                    </a:solidFill>
                  </a:tcPr>
                </a:tc>
                <a:tc>
                  <a:txBody>
                    <a:bodyPr/>
                    <a:lstStyle/>
                    <a:p>
                      <a:pPr>
                        <a:defRPr/>
                      </a:pPr>
                      <a:r>
                        <a:rPr lang="en-US" sz="2400" b="1" i="0" u="none" strike="noStrike" cap="none" spc="0" dirty="0" err="1">
                          <a:solidFill>
                            <a:srgbClr val="000000"/>
                          </a:solidFill>
                          <a:latin typeface="+mj-lt"/>
                          <a:ea typeface="Arial"/>
                          <a:cs typeface="Segoe UI"/>
                        </a:rPr>
                        <a:t>Доля</a:t>
                      </a:r>
                      <a:r>
                        <a:rPr lang="en-US" sz="2400" b="1" i="0" u="none" strike="noStrike" cap="none" spc="0" dirty="0">
                          <a:solidFill>
                            <a:srgbClr val="000000"/>
                          </a:solidFill>
                          <a:latin typeface="+mj-lt"/>
                          <a:ea typeface="Arial"/>
                          <a:cs typeface="Segoe UI"/>
                        </a:rPr>
                        <a:t>,   %</a:t>
                      </a:r>
                      <a:endParaRPr sz="2400" b="1" i="0" u="none" strike="noStrike" cap="none" spc="0" dirty="0">
                        <a:solidFill>
                          <a:srgbClr val="000000"/>
                        </a:solidFill>
                        <a:latin typeface="+mj-lt"/>
                        <a:cs typeface="Segoe UI"/>
                      </a:endParaRPr>
                    </a:p>
                  </a:txBody>
                  <a:tcPr>
                    <a:solidFill>
                      <a:schemeClr val="bg1">
                        <a:lumMod val="85000"/>
                      </a:schemeClr>
                    </a:solidFill>
                  </a:tcPr>
                </a:tc>
                <a:extLst>
                  <a:ext uri="{0D108BD9-81ED-4DB2-BD59-A6C34878D82A}">
                    <a16:rowId xmlns:a16="http://schemas.microsoft.com/office/drawing/2014/main" val="10000"/>
                  </a:ext>
                </a:extLst>
              </a:tr>
              <a:tr h="287684">
                <a:tc>
                  <a:txBody>
                    <a:bodyPr/>
                    <a:lstStyle/>
                    <a:p>
                      <a:pPr>
                        <a:defRPr/>
                      </a:pPr>
                      <a:r>
                        <a:rPr lang="en-US" sz="2400" b="0" i="0" u="none" strike="noStrike" cap="none" spc="0" dirty="0">
                          <a:solidFill>
                            <a:srgbClr val="000000"/>
                          </a:solidFill>
                          <a:latin typeface="+mj-lt"/>
                          <a:ea typeface="Arial"/>
                          <a:cs typeface="Segoe UI"/>
                        </a:rPr>
                        <a:t>AWS</a:t>
                      </a:r>
                      <a:endParaRPr sz="2400" b="0" i="0" u="none" strike="noStrike" cap="none" spc="0" dirty="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30</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09"/>
                  </a:ext>
                </a:extLst>
              </a:tr>
              <a:tr h="287684">
                <a:tc>
                  <a:txBody>
                    <a:bodyPr/>
                    <a:lstStyle/>
                    <a:p>
                      <a:pPr>
                        <a:defRPr/>
                      </a:pPr>
                      <a:r>
                        <a:rPr lang="en-US" sz="2400" b="0" i="0" u="none" strike="noStrike" cap="none" spc="0" dirty="0">
                          <a:solidFill>
                            <a:srgbClr val="000000"/>
                          </a:solidFill>
                          <a:latin typeface="+mj-lt"/>
                          <a:ea typeface="Arial"/>
                          <a:cs typeface="Segoe UI"/>
                        </a:rPr>
                        <a:t>Redshift</a:t>
                      </a:r>
                      <a:endParaRPr sz="2400" b="0" i="0" u="none" strike="noStrike" cap="none" spc="0" dirty="0">
                        <a:solidFill>
                          <a:srgbClr val="000000"/>
                        </a:solidFill>
                        <a:latin typeface="+mj-lt"/>
                        <a:cs typeface="Segoe UI"/>
                      </a:endParaRPr>
                    </a:p>
                  </a:txBody>
                  <a:tcPr/>
                </a:tc>
                <a:tc>
                  <a:txBody>
                    <a:bodyPr/>
                    <a:lstStyle/>
                    <a:p>
                      <a:pPr>
                        <a:defRPr/>
                      </a:pPr>
                      <a:r>
                        <a:rPr lang="en-US" sz="2400" b="0" i="0" u="none" strike="noStrike" cap="none" spc="0">
                          <a:solidFill>
                            <a:srgbClr val="000000"/>
                          </a:solidFill>
                          <a:latin typeface="+mj-lt"/>
                          <a:ea typeface="Arial"/>
                          <a:cs typeface="Segoe UI"/>
                        </a:rPr>
                        <a:t>30</a:t>
                      </a:r>
                      <a:endParaRPr sz="2400" b="0" i="0" u="none" strike="noStrike" cap="none" spc="0">
                        <a:solidFill>
                          <a:srgbClr val="000000"/>
                        </a:solidFill>
                        <a:latin typeface="+mj-lt"/>
                        <a:cs typeface="Segoe UI"/>
                      </a:endParaRPr>
                    </a:p>
                  </a:txBody>
                  <a:tcPr/>
                </a:tc>
                <a:extLst>
                  <a:ext uri="{0D108BD9-81ED-4DB2-BD59-A6C34878D82A}">
                    <a16:rowId xmlns:a16="http://schemas.microsoft.com/office/drawing/2014/main" val="10010"/>
                  </a:ext>
                </a:extLst>
              </a:tr>
              <a:tr h="287684">
                <a:tc>
                  <a:txBody>
                    <a:bodyPr/>
                    <a:lstStyle/>
                    <a:p>
                      <a:pPr>
                        <a:defRPr/>
                      </a:pPr>
                      <a:r>
                        <a:rPr lang="en-US" sz="2400" b="0" i="0" u="none" strike="noStrike" cap="none" spc="0" dirty="0">
                          <a:solidFill>
                            <a:srgbClr val="000000"/>
                          </a:solidFill>
                          <a:latin typeface="+mj-lt"/>
                          <a:ea typeface="Arial"/>
                          <a:cs typeface="Segoe UI"/>
                        </a:rPr>
                        <a:t>Java</a:t>
                      </a:r>
                      <a:endParaRPr sz="2400" b="0" i="0" u="none" strike="noStrike" cap="none" spc="0" dirty="0">
                        <a:solidFill>
                          <a:srgbClr val="000000"/>
                        </a:solidFill>
                        <a:latin typeface="+mj-lt"/>
                        <a:cs typeface="Segoe UI"/>
                      </a:endParaRPr>
                    </a:p>
                  </a:txBody>
                  <a:tcPr/>
                </a:tc>
                <a:tc>
                  <a:txBody>
                    <a:bodyPr/>
                    <a:lstStyle/>
                    <a:p>
                      <a:pPr>
                        <a:defRPr/>
                      </a:pPr>
                      <a:r>
                        <a:rPr lang="en-US" sz="2400" b="0" i="0" u="none" strike="noStrike" cap="none" spc="0">
                          <a:solidFill>
                            <a:srgbClr val="000000"/>
                          </a:solidFill>
                          <a:latin typeface="+mj-lt"/>
                          <a:ea typeface="Arial"/>
                          <a:cs typeface="Segoe UI"/>
                        </a:rPr>
                        <a:t>25</a:t>
                      </a:r>
                      <a:endParaRPr sz="2400" b="0" i="0" u="none" strike="noStrike" cap="none" spc="0">
                        <a:solidFill>
                          <a:srgbClr val="000000"/>
                        </a:solidFill>
                        <a:latin typeface="+mj-lt"/>
                        <a:cs typeface="Segoe UI"/>
                      </a:endParaRPr>
                    </a:p>
                  </a:txBody>
                  <a:tcPr/>
                </a:tc>
                <a:extLst>
                  <a:ext uri="{0D108BD9-81ED-4DB2-BD59-A6C34878D82A}">
                    <a16:rowId xmlns:a16="http://schemas.microsoft.com/office/drawing/2014/main" val="10011"/>
                  </a:ext>
                </a:extLst>
              </a:tr>
              <a:tr h="287684">
                <a:tc>
                  <a:txBody>
                    <a:bodyPr/>
                    <a:lstStyle/>
                    <a:p>
                      <a:pPr>
                        <a:defRPr/>
                      </a:pPr>
                      <a:r>
                        <a:rPr lang="en-US" sz="2400" b="0" i="0" u="none" strike="noStrike" cap="none" spc="0" dirty="0">
                          <a:solidFill>
                            <a:srgbClr val="000000"/>
                          </a:solidFill>
                          <a:latin typeface="+mj-lt"/>
                          <a:ea typeface="Arial"/>
                          <a:cs typeface="Segoe UI"/>
                        </a:rPr>
                        <a:t>Kafka</a:t>
                      </a:r>
                      <a:endParaRPr sz="2400" b="0" i="0" u="none" strike="noStrike" cap="none" spc="0" dirty="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25</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12"/>
                  </a:ext>
                </a:extLst>
              </a:tr>
              <a:tr h="287684">
                <a:tc>
                  <a:txBody>
                    <a:bodyPr/>
                    <a:lstStyle/>
                    <a:p>
                      <a:pPr>
                        <a:defRPr/>
                      </a:pPr>
                      <a:r>
                        <a:rPr lang="en-US" sz="2400" b="0" i="0" u="none" strike="noStrike" cap="none" spc="0">
                          <a:solidFill>
                            <a:srgbClr val="000000"/>
                          </a:solidFill>
                          <a:latin typeface="+mj-lt"/>
                          <a:ea typeface="Arial"/>
                          <a:cs typeface="Segoe UI"/>
                        </a:rPr>
                        <a:t>MapReduce</a:t>
                      </a:r>
                      <a:endParaRPr sz="2400" b="0" i="0" u="none" strike="noStrike" cap="none" spc="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25</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13"/>
                  </a:ext>
                </a:extLst>
              </a:tr>
              <a:tr h="287684">
                <a:tc>
                  <a:txBody>
                    <a:bodyPr/>
                    <a:lstStyle/>
                    <a:p>
                      <a:pPr>
                        <a:defRPr/>
                      </a:pPr>
                      <a:r>
                        <a:rPr lang="en-US" sz="2400" b="0" i="0" u="none" strike="noStrike" cap="none" spc="0">
                          <a:solidFill>
                            <a:srgbClr val="000000"/>
                          </a:solidFill>
                          <a:latin typeface="+mj-lt"/>
                          <a:ea typeface="Arial"/>
                          <a:cs typeface="Segoe UI"/>
                        </a:rPr>
                        <a:t>Scala</a:t>
                      </a:r>
                      <a:endParaRPr sz="2400" b="0" i="0" u="none" strike="noStrike" cap="none" spc="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25</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14"/>
                  </a:ext>
                </a:extLst>
              </a:tr>
              <a:tr h="287684">
                <a:tc>
                  <a:txBody>
                    <a:bodyPr/>
                    <a:lstStyle/>
                    <a:p>
                      <a:pPr>
                        <a:defRPr/>
                      </a:pPr>
                      <a:r>
                        <a:rPr lang="en-US" sz="2400" b="0" i="0" u="none" strike="noStrike" cap="none" spc="0">
                          <a:solidFill>
                            <a:srgbClr val="000000"/>
                          </a:solidFill>
                          <a:latin typeface="+mj-lt"/>
                          <a:ea typeface="Arial"/>
                          <a:cs typeface="Segoe UI"/>
                        </a:rPr>
                        <a:t>Vertica</a:t>
                      </a:r>
                      <a:endParaRPr sz="2400" b="0" i="0" u="none" strike="noStrike" cap="none" spc="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25</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15"/>
                  </a:ext>
                </a:extLst>
              </a:tr>
              <a:tr h="287684">
                <a:tc>
                  <a:txBody>
                    <a:bodyPr/>
                    <a:lstStyle/>
                    <a:p>
                      <a:pPr>
                        <a:defRPr/>
                      </a:pPr>
                      <a:r>
                        <a:rPr lang="en-US" sz="2400" b="0" i="0" u="none" strike="noStrike" cap="none" spc="0">
                          <a:solidFill>
                            <a:srgbClr val="000000"/>
                          </a:solidFill>
                          <a:latin typeface="+mj-lt"/>
                          <a:ea typeface="Arial"/>
                          <a:cs typeface="Segoe UI"/>
                        </a:rPr>
                        <a:t>NoSQL</a:t>
                      </a:r>
                      <a:endParaRPr sz="2400" b="0" i="0" u="none" strike="noStrike" cap="none" spc="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20</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16"/>
                  </a:ext>
                </a:extLst>
              </a:tr>
              <a:tr h="287684">
                <a:tc>
                  <a:txBody>
                    <a:bodyPr/>
                    <a:lstStyle/>
                    <a:p>
                      <a:pPr>
                        <a:defRPr/>
                      </a:pPr>
                      <a:r>
                        <a:rPr lang="en-US" sz="2400" b="0" i="0" u="none" strike="noStrike" cap="none" spc="0">
                          <a:solidFill>
                            <a:srgbClr val="000000"/>
                          </a:solidFill>
                          <a:latin typeface="+mj-lt"/>
                          <a:ea typeface="Arial"/>
                          <a:cs typeface="Segoe UI"/>
                        </a:rPr>
                        <a:t>Statistics</a:t>
                      </a:r>
                      <a:endParaRPr sz="2400" b="0" i="0" u="none" strike="noStrike" cap="none" spc="0">
                        <a:solidFill>
                          <a:srgbClr val="000000"/>
                        </a:solidFill>
                        <a:latin typeface="+mj-lt"/>
                        <a:cs typeface="Segoe UI"/>
                      </a:endParaRPr>
                    </a:p>
                  </a:txBody>
                  <a:tcPr/>
                </a:tc>
                <a:tc>
                  <a:txBody>
                    <a:bodyPr/>
                    <a:lstStyle/>
                    <a:p>
                      <a:pPr>
                        <a:defRPr/>
                      </a:pPr>
                      <a:r>
                        <a:rPr lang="en-US" sz="2400" b="0" i="0" u="none" strike="noStrike" cap="none" spc="0" dirty="0">
                          <a:solidFill>
                            <a:srgbClr val="000000"/>
                          </a:solidFill>
                          <a:latin typeface="+mj-lt"/>
                          <a:ea typeface="Arial"/>
                          <a:cs typeface="Segoe UI"/>
                        </a:rPr>
                        <a:t>20</a:t>
                      </a:r>
                      <a:endParaRPr sz="2400" b="0" i="0" u="none" strike="noStrike" cap="none" spc="0" dirty="0">
                        <a:solidFill>
                          <a:srgbClr val="000000"/>
                        </a:solidFill>
                        <a:latin typeface="+mj-lt"/>
                        <a:cs typeface="Segoe UI"/>
                      </a:endParaRP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147820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Аналитик данных</a:t>
            </a:r>
          </a:p>
        </p:txBody>
      </p:sp>
      <p:sp>
        <p:nvSpPr>
          <p:cNvPr id="3" name="Текст 2">
            <a:extLst>
              <a:ext uri="{FF2B5EF4-FFF2-40B4-BE49-F238E27FC236}">
                <a16:creationId xmlns:a16="http://schemas.microsoft.com/office/drawing/2014/main" id="{FC463813-D925-6A7F-289D-3F39629CC57D}"/>
              </a:ext>
            </a:extLst>
          </p:cNvPr>
          <p:cNvSpPr>
            <a:spLocks noGrp="1"/>
          </p:cNvSpPr>
          <p:nvPr>
            <p:ph type="body" sz="quarter" idx="11"/>
          </p:nvPr>
        </p:nvSpPr>
        <p:spPr/>
        <p:txBody>
          <a:bodyPr/>
          <a:lstStyle/>
          <a:p>
            <a:pPr marL="0" indent="0">
              <a:lnSpc>
                <a:spcPct val="90000"/>
              </a:lnSpc>
              <a:buNone/>
              <a:defRPr/>
            </a:pPr>
            <a:r>
              <a:rPr lang="ru-RU" sz="3000" dirty="0"/>
              <a:t>Направления работы:</a:t>
            </a:r>
          </a:p>
          <a:p>
            <a:pPr>
              <a:lnSpc>
                <a:spcPct val="90000"/>
              </a:lnSpc>
              <a:defRPr/>
            </a:pPr>
            <a:endParaRPr lang="ru-RU" sz="3000" dirty="0"/>
          </a:p>
        </p:txBody>
      </p:sp>
    </p:spTree>
    <p:extLst>
      <p:ext uri="{BB962C8B-B14F-4D97-AF65-F5344CB8AC3E}">
        <p14:creationId xmlns:p14="http://schemas.microsoft.com/office/powerpoint/2010/main" val="1076320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Аналитик данных</a:t>
            </a:r>
          </a:p>
        </p:txBody>
      </p:sp>
      <p:sp>
        <p:nvSpPr>
          <p:cNvPr id="3" name="Текст 2">
            <a:extLst>
              <a:ext uri="{FF2B5EF4-FFF2-40B4-BE49-F238E27FC236}">
                <a16:creationId xmlns:a16="http://schemas.microsoft.com/office/drawing/2014/main" id="{FC463813-D925-6A7F-289D-3F39629CC57D}"/>
              </a:ext>
            </a:extLst>
          </p:cNvPr>
          <p:cNvSpPr>
            <a:spLocks noGrp="1"/>
          </p:cNvSpPr>
          <p:nvPr>
            <p:ph type="body" sz="quarter" idx="11"/>
          </p:nvPr>
        </p:nvSpPr>
        <p:spPr/>
        <p:txBody>
          <a:bodyPr/>
          <a:lstStyle/>
          <a:p>
            <a:pPr marL="0" indent="0">
              <a:lnSpc>
                <a:spcPct val="90000"/>
              </a:lnSpc>
              <a:buNone/>
              <a:defRPr/>
            </a:pPr>
            <a:r>
              <a:rPr lang="ru-RU" sz="3000" dirty="0"/>
              <a:t>Направления работы:</a:t>
            </a:r>
          </a:p>
          <a:p>
            <a:pPr marL="514350" indent="-514350">
              <a:lnSpc>
                <a:spcPct val="90000"/>
              </a:lnSpc>
              <a:buAutoNum type="arabicPeriod"/>
              <a:defRPr/>
            </a:pPr>
            <a:r>
              <a:rPr lang="ru-RU" sz="3000" dirty="0"/>
              <a:t>Формулировка бизнес-метрик для построения продуктовых решений на основе данных.</a:t>
            </a:r>
          </a:p>
          <a:p>
            <a:pPr>
              <a:lnSpc>
                <a:spcPct val="90000"/>
              </a:lnSpc>
              <a:defRPr/>
            </a:pPr>
            <a:endParaRPr lang="ru-RU" sz="3000" dirty="0"/>
          </a:p>
        </p:txBody>
      </p:sp>
    </p:spTree>
    <p:extLst>
      <p:ext uri="{BB962C8B-B14F-4D97-AF65-F5344CB8AC3E}">
        <p14:creationId xmlns:p14="http://schemas.microsoft.com/office/powerpoint/2010/main" val="3471501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Аналитик данных</a:t>
            </a:r>
          </a:p>
        </p:txBody>
      </p:sp>
      <p:sp>
        <p:nvSpPr>
          <p:cNvPr id="3" name="Текст 2">
            <a:extLst>
              <a:ext uri="{FF2B5EF4-FFF2-40B4-BE49-F238E27FC236}">
                <a16:creationId xmlns:a16="http://schemas.microsoft.com/office/drawing/2014/main" id="{FC463813-D925-6A7F-289D-3F39629CC57D}"/>
              </a:ext>
            </a:extLst>
          </p:cNvPr>
          <p:cNvSpPr>
            <a:spLocks noGrp="1"/>
          </p:cNvSpPr>
          <p:nvPr>
            <p:ph type="body" sz="quarter" idx="11"/>
          </p:nvPr>
        </p:nvSpPr>
        <p:spPr/>
        <p:txBody>
          <a:bodyPr/>
          <a:lstStyle/>
          <a:p>
            <a:pPr marL="0" indent="0">
              <a:lnSpc>
                <a:spcPct val="90000"/>
              </a:lnSpc>
              <a:buNone/>
              <a:defRPr/>
            </a:pPr>
            <a:r>
              <a:rPr lang="ru-RU" sz="3000" dirty="0"/>
              <a:t>Направления работы:</a:t>
            </a:r>
          </a:p>
          <a:p>
            <a:pPr marL="514350" indent="-514350">
              <a:lnSpc>
                <a:spcPct val="90000"/>
              </a:lnSpc>
              <a:buAutoNum type="arabicPeriod"/>
              <a:defRPr/>
            </a:pPr>
            <a:r>
              <a:rPr lang="ru-RU" sz="3000" dirty="0"/>
              <a:t>Формулировка бизнес-метрик для построения продуктовых решений на основе данных.</a:t>
            </a:r>
          </a:p>
          <a:p>
            <a:pPr marL="514350" indent="-514350">
              <a:lnSpc>
                <a:spcPct val="90000"/>
              </a:lnSpc>
              <a:buAutoNum type="arabicPeriod"/>
              <a:defRPr/>
            </a:pPr>
            <a:r>
              <a:rPr lang="ru-RU" sz="3000" dirty="0"/>
              <a:t>Построение отчетов для построенных рекомендаций на основе данных.</a:t>
            </a:r>
          </a:p>
          <a:p>
            <a:pPr>
              <a:lnSpc>
                <a:spcPct val="90000"/>
              </a:lnSpc>
              <a:defRPr/>
            </a:pPr>
            <a:endParaRPr lang="ru-RU" sz="3000" dirty="0"/>
          </a:p>
        </p:txBody>
      </p:sp>
    </p:spTree>
    <p:extLst>
      <p:ext uri="{BB962C8B-B14F-4D97-AF65-F5344CB8AC3E}">
        <p14:creationId xmlns:p14="http://schemas.microsoft.com/office/powerpoint/2010/main" val="1955228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Аналитик данных</a:t>
            </a:r>
          </a:p>
        </p:txBody>
      </p:sp>
      <p:sp>
        <p:nvSpPr>
          <p:cNvPr id="3" name="Текст 2">
            <a:extLst>
              <a:ext uri="{FF2B5EF4-FFF2-40B4-BE49-F238E27FC236}">
                <a16:creationId xmlns:a16="http://schemas.microsoft.com/office/drawing/2014/main" id="{FC463813-D925-6A7F-289D-3F39629CC57D}"/>
              </a:ext>
            </a:extLst>
          </p:cNvPr>
          <p:cNvSpPr>
            <a:spLocks noGrp="1"/>
          </p:cNvSpPr>
          <p:nvPr>
            <p:ph type="body" sz="quarter" idx="11"/>
          </p:nvPr>
        </p:nvSpPr>
        <p:spPr/>
        <p:txBody>
          <a:bodyPr/>
          <a:lstStyle/>
          <a:p>
            <a:pPr marL="0" indent="0">
              <a:lnSpc>
                <a:spcPct val="90000"/>
              </a:lnSpc>
              <a:buNone/>
              <a:defRPr/>
            </a:pPr>
            <a:r>
              <a:rPr lang="ru-RU" sz="3000" dirty="0"/>
              <a:t>Задачи аналитика данных</a:t>
            </a:r>
          </a:p>
          <a:p>
            <a:pPr>
              <a:lnSpc>
                <a:spcPct val="90000"/>
              </a:lnSpc>
              <a:defRPr/>
            </a:pPr>
            <a:endParaRPr lang="ru-RU" sz="3000" dirty="0"/>
          </a:p>
        </p:txBody>
      </p:sp>
    </p:spTree>
    <p:extLst>
      <p:ext uri="{BB962C8B-B14F-4D97-AF65-F5344CB8AC3E}">
        <p14:creationId xmlns:p14="http://schemas.microsoft.com/office/powerpoint/2010/main" val="3098573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Аналитик данных</a:t>
            </a:r>
          </a:p>
        </p:txBody>
      </p:sp>
      <p:sp>
        <p:nvSpPr>
          <p:cNvPr id="3" name="Текст 2">
            <a:extLst>
              <a:ext uri="{FF2B5EF4-FFF2-40B4-BE49-F238E27FC236}">
                <a16:creationId xmlns:a16="http://schemas.microsoft.com/office/drawing/2014/main" id="{FC463813-D925-6A7F-289D-3F39629CC57D}"/>
              </a:ext>
            </a:extLst>
          </p:cNvPr>
          <p:cNvSpPr>
            <a:spLocks noGrp="1"/>
          </p:cNvSpPr>
          <p:nvPr>
            <p:ph type="body" sz="quarter" idx="11"/>
          </p:nvPr>
        </p:nvSpPr>
        <p:spPr/>
        <p:txBody>
          <a:bodyPr/>
          <a:lstStyle/>
          <a:p>
            <a:pPr marL="0" indent="0">
              <a:lnSpc>
                <a:spcPct val="90000"/>
              </a:lnSpc>
              <a:buNone/>
              <a:defRPr/>
            </a:pPr>
            <a:r>
              <a:rPr lang="ru-RU" sz="3000" dirty="0"/>
              <a:t>Задачи аналитика данных</a:t>
            </a:r>
          </a:p>
          <a:p>
            <a:pPr marL="514350" indent="-514350">
              <a:lnSpc>
                <a:spcPct val="90000"/>
              </a:lnSpc>
              <a:buAutoNum type="arabicPeriod"/>
              <a:defRPr/>
            </a:pPr>
            <a:r>
              <a:rPr lang="ru-RU" sz="3000" dirty="0"/>
              <a:t>На основе бизнес-требований строить метрики качества принятия решений</a:t>
            </a:r>
          </a:p>
          <a:p>
            <a:pPr>
              <a:lnSpc>
                <a:spcPct val="90000"/>
              </a:lnSpc>
              <a:defRPr/>
            </a:pPr>
            <a:endParaRPr lang="ru-RU" sz="3000" dirty="0"/>
          </a:p>
        </p:txBody>
      </p:sp>
    </p:spTree>
    <p:extLst>
      <p:ext uri="{BB962C8B-B14F-4D97-AF65-F5344CB8AC3E}">
        <p14:creationId xmlns:p14="http://schemas.microsoft.com/office/powerpoint/2010/main" val="670663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Аналитик данных</a:t>
            </a:r>
          </a:p>
        </p:txBody>
      </p:sp>
      <p:sp>
        <p:nvSpPr>
          <p:cNvPr id="3" name="Текст 2">
            <a:extLst>
              <a:ext uri="{FF2B5EF4-FFF2-40B4-BE49-F238E27FC236}">
                <a16:creationId xmlns:a16="http://schemas.microsoft.com/office/drawing/2014/main" id="{FC463813-D925-6A7F-289D-3F39629CC57D}"/>
              </a:ext>
            </a:extLst>
          </p:cNvPr>
          <p:cNvSpPr>
            <a:spLocks noGrp="1"/>
          </p:cNvSpPr>
          <p:nvPr>
            <p:ph type="body" sz="quarter" idx="11"/>
          </p:nvPr>
        </p:nvSpPr>
        <p:spPr/>
        <p:txBody>
          <a:bodyPr/>
          <a:lstStyle/>
          <a:p>
            <a:pPr marL="0" indent="0">
              <a:lnSpc>
                <a:spcPct val="90000"/>
              </a:lnSpc>
              <a:buNone/>
              <a:defRPr/>
            </a:pPr>
            <a:r>
              <a:rPr lang="ru-RU" sz="3000" dirty="0"/>
              <a:t>Задачи аналитика данных</a:t>
            </a:r>
          </a:p>
          <a:p>
            <a:pPr marL="514350" indent="-514350">
              <a:lnSpc>
                <a:spcPct val="90000"/>
              </a:lnSpc>
              <a:buAutoNum type="arabicPeriod"/>
              <a:defRPr/>
            </a:pPr>
            <a:r>
              <a:rPr lang="ru-RU" sz="3000" dirty="0"/>
              <a:t>На основе бизнес-требований строить метрики качества принятия решений</a:t>
            </a:r>
          </a:p>
          <a:p>
            <a:pPr marL="514350" indent="-514350">
              <a:lnSpc>
                <a:spcPct val="90000"/>
              </a:lnSpc>
              <a:buAutoNum type="arabicPeriod"/>
              <a:defRPr/>
            </a:pPr>
            <a:r>
              <a:rPr lang="ru-RU" sz="3000" dirty="0"/>
              <a:t>Построение аналитических отчетов на основе данных с использованием агрегации разной глубины</a:t>
            </a:r>
          </a:p>
          <a:p>
            <a:pPr>
              <a:lnSpc>
                <a:spcPct val="90000"/>
              </a:lnSpc>
              <a:defRPr/>
            </a:pPr>
            <a:endParaRPr lang="ru-RU" sz="3000" dirty="0"/>
          </a:p>
        </p:txBody>
      </p:sp>
    </p:spTree>
    <p:extLst>
      <p:ext uri="{BB962C8B-B14F-4D97-AF65-F5344CB8AC3E}">
        <p14:creationId xmlns:p14="http://schemas.microsoft.com/office/powerpoint/2010/main" val="1798131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A2F3CAA-A3E3-4330-8BC9-5A144B1BE8B9}"/>
              </a:ext>
            </a:extLst>
          </p:cNvPr>
          <p:cNvSpPr>
            <a:spLocks noGrp="1"/>
          </p:cNvSpPr>
          <p:nvPr>
            <p:ph type="body" sz="quarter" idx="10"/>
          </p:nvPr>
        </p:nvSpPr>
        <p:spPr>
          <a:xfrm>
            <a:off x="4908263" y="212653"/>
            <a:ext cx="7170359" cy="854147"/>
          </a:xfrm>
        </p:spPr>
        <p:txBody>
          <a:bodyPr/>
          <a:lstStyle/>
          <a:p>
            <a:r>
              <a:rPr lang="ru-RU" sz="4800" dirty="0"/>
              <a:t>Список тем дисциплины</a:t>
            </a:r>
          </a:p>
        </p:txBody>
      </p:sp>
      <p:sp>
        <p:nvSpPr>
          <p:cNvPr id="3" name="Текст 2">
            <a:extLst>
              <a:ext uri="{FF2B5EF4-FFF2-40B4-BE49-F238E27FC236}">
                <a16:creationId xmlns:a16="http://schemas.microsoft.com/office/drawing/2014/main" id="{827780DF-E603-4F8F-B2DE-7981F13517E0}"/>
              </a:ext>
            </a:extLst>
          </p:cNvPr>
          <p:cNvSpPr>
            <a:spLocks noGrp="1"/>
          </p:cNvSpPr>
          <p:nvPr>
            <p:ph type="body" sz="quarter" idx="11"/>
          </p:nvPr>
        </p:nvSpPr>
        <p:spPr/>
        <p:txBody>
          <a:bodyPr/>
          <a:lstStyle/>
          <a:p>
            <a:pPr marL="305908" indent="-305908">
              <a:lnSpc>
                <a:spcPct val="90000"/>
              </a:lnSpc>
              <a:spcBef>
                <a:spcPts val="1416"/>
              </a:spcBef>
              <a:buFont typeface="Arial" panose="020B0604020202020204" pitchFamily="34" charset="0"/>
              <a:buAutoNum type="arabicPeriod"/>
              <a:defRPr/>
            </a:pPr>
            <a:r>
              <a:rPr lang="ru-RU" sz="2400" dirty="0"/>
              <a:t>Технологии хранения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сбора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структурирования данных</a:t>
            </a:r>
          </a:p>
          <a:p>
            <a:pPr marL="305908" indent="-305908">
              <a:lnSpc>
                <a:spcPct val="90000"/>
              </a:lnSpc>
              <a:spcBef>
                <a:spcPts val="1416"/>
              </a:spcBef>
              <a:buFont typeface="Arial" panose="020B0604020202020204" pitchFamily="34" charset="0"/>
              <a:buAutoNum type="arabicPeriod"/>
              <a:defRPr/>
            </a:pPr>
            <a:r>
              <a:rPr lang="ru-RU" sz="2400" dirty="0"/>
              <a:t>Преобразование и агрегация больших данных</a:t>
            </a:r>
          </a:p>
          <a:p>
            <a:pPr marL="0" indent="0">
              <a:lnSpc>
                <a:spcPct val="90000"/>
              </a:lnSpc>
              <a:spcBef>
                <a:spcPts val="1416"/>
              </a:spcBef>
              <a:buNone/>
              <a:defRPr/>
            </a:pPr>
            <a:r>
              <a:rPr lang="ru-RU" sz="2400" dirty="0"/>
              <a:t>5. Технологии обработки данных: обогащение</a:t>
            </a:r>
          </a:p>
        </p:txBody>
      </p:sp>
    </p:spTree>
    <p:extLst>
      <p:ext uri="{BB962C8B-B14F-4D97-AF65-F5344CB8AC3E}">
        <p14:creationId xmlns:p14="http://schemas.microsoft.com/office/powerpoint/2010/main" val="3833295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Аналитик данных</a:t>
            </a:r>
          </a:p>
        </p:txBody>
      </p:sp>
      <p:sp>
        <p:nvSpPr>
          <p:cNvPr id="3" name="Текст 2">
            <a:extLst>
              <a:ext uri="{FF2B5EF4-FFF2-40B4-BE49-F238E27FC236}">
                <a16:creationId xmlns:a16="http://schemas.microsoft.com/office/drawing/2014/main" id="{FC463813-D925-6A7F-289D-3F39629CC57D}"/>
              </a:ext>
            </a:extLst>
          </p:cNvPr>
          <p:cNvSpPr>
            <a:spLocks noGrp="1"/>
          </p:cNvSpPr>
          <p:nvPr>
            <p:ph type="body" sz="quarter" idx="11"/>
          </p:nvPr>
        </p:nvSpPr>
        <p:spPr/>
        <p:txBody>
          <a:bodyPr/>
          <a:lstStyle/>
          <a:p>
            <a:pPr marL="0" indent="0">
              <a:lnSpc>
                <a:spcPct val="90000"/>
              </a:lnSpc>
              <a:buNone/>
              <a:defRPr/>
            </a:pPr>
            <a:r>
              <a:rPr lang="ru-RU" sz="3000" dirty="0"/>
              <a:t>Задачи аналитика данных</a:t>
            </a:r>
          </a:p>
          <a:p>
            <a:pPr marL="514350" indent="-514350">
              <a:lnSpc>
                <a:spcPct val="90000"/>
              </a:lnSpc>
              <a:buAutoNum type="arabicPeriod"/>
              <a:defRPr/>
            </a:pPr>
            <a:r>
              <a:rPr lang="ru-RU" sz="3000" dirty="0"/>
              <a:t>На основе бизнес-требований строить метрики качества принятия решений</a:t>
            </a:r>
          </a:p>
          <a:p>
            <a:pPr marL="514350" indent="-514350">
              <a:lnSpc>
                <a:spcPct val="90000"/>
              </a:lnSpc>
              <a:buAutoNum type="arabicPeriod"/>
              <a:defRPr/>
            </a:pPr>
            <a:r>
              <a:rPr lang="ru-RU" sz="3000" dirty="0"/>
              <a:t>Построение аналитических отчетов на основе данных с использованием агрегации разной глубины</a:t>
            </a:r>
          </a:p>
          <a:p>
            <a:pPr marL="514350" indent="-514350">
              <a:lnSpc>
                <a:spcPct val="90000"/>
              </a:lnSpc>
              <a:buAutoNum type="arabicPeriod"/>
              <a:defRPr/>
            </a:pPr>
            <a:r>
              <a:rPr lang="ru-RU" sz="3000" dirty="0"/>
              <a:t>Построение моделей предиктивной аналитики на основе бизнес-данных</a:t>
            </a:r>
          </a:p>
          <a:p>
            <a:pPr>
              <a:lnSpc>
                <a:spcPct val="90000"/>
              </a:lnSpc>
              <a:defRPr/>
            </a:pPr>
            <a:endParaRPr lang="ru-RU" sz="3000" dirty="0"/>
          </a:p>
        </p:txBody>
      </p:sp>
    </p:spTree>
    <p:extLst>
      <p:ext uri="{BB962C8B-B14F-4D97-AF65-F5344CB8AC3E}">
        <p14:creationId xmlns:p14="http://schemas.microsoft.com/office/powerpoint/2010/main" val="924291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Аналитик данных</a:t>
            </a:r>
          </a:p>
        </p:txBody>
      </p:sp>
      <p:sp>
        <p:nvSpPr>
          <p:cNvPr id="3" name="Текст 2">
            <a:extLst>
              <a:ext uri="{FF2B5EF4-FFF2-40B4-BE49-F238E27FC236}">
                <a16:creationId xmlns:a16="http://schemas.microsoft.com/office/drawing/2014/main" id="{FC463813-D925-6A7F-289D-3F39629CC57D}"/>
              </a:ext>
            </a:extLst>
          </p:cNvPr>
          <p:cNvSpPr>
            <a:spLocks noGrp="1"/>
          </p:cNvSpPr>
          <p:nvPr>
            <p:ph type="body" sz="quarter" idx="11"/>
          </p:nvPr>
        </p:nvSpPr>
        <p:spPr/>
        <p:txBody>
          <a:bodyPr/>
          <a:lstStyle/>
          <a:p>
            <a:pPr marL="0" indent="0">
              <a:lnSpc>
                <a:spcPct val="90000"/>
              </a:lnSpc>
              <a:buNone/>
              <a:defRPr/>
            </a:pPr>
            <a:r>
              <a:rPr lang="ru-RU" sz="3000" dirty="0"/>
              <a:t>Задачи аналитика данных</a:t>
            </a:r>
          </a:p>
          <a:p>
            <a:pPr marL="514350" indent="-514350">
              <a:lnSpc>
                <a:spcPct val="90000"/>
              </a:lnSpc>
              <a:buAutoNum type="arabicPeriod"/>
              <a:defRPr/>
            </a:pPr>
            <a:r>
              <a:rPr lang="ru-RU" sz="3000" dirty="0"/>
              <a:t>На основе бизнес-требований строить метрики качества принятия решений</a:t>
            </a:r>
          </a:p>
          <a:p>
            <a:pPr marL="514350" indent="-514350">
              <a:lnSpc>
                <a:spcPct val="90000"/>
              </a:lnSpc>
              <a:buAutoNum type="arabicPeriod"/>
              <a:defRPr/>
            </a:pPr>
            <a:r>
              <a:rPr lang="ru-RU" sz="3000" dirty="0"/>
              <a:t>Построение аналитических отчетов на основе данных с использованием агрегации разной глубины</a:t>
            </a:r>
          </a:p>
          <a:p>
            <a:pPr marL="514350" indent="-514350">
              <a:lnSpc>
                <a:spcPct val="90000"/>
              </a:lnSpc>
              <a:buAutoNum type="arabicPeriod"/>
              <a:defRPr/>
            </a:pPr>
            <a:r>
              <a:rPr lang="ru-RU" sz="3000" dirty="0"/>
              <a:t>Построение моделей предиктивной аналитики на основе бизнес-данных</a:t>
            </a:r>
          </a:p>
          <a:p>
            <a:pPr marL="514350" indent="-514350">
              <a:lnSpc>
                <a:spcPct val="90000"/>
              </a:lnSpc>
              <a:buAutoNum type="arabicPeriod"/>
              <a:defRPr/>
            </a:pPr>
            <a:r>
              <a:rPr lang="ru-RU" sz="3000" dirty="0"/>
              <a:t>Формулировка рекомендаций по данным</a:t>
            </a:r>
          </a:p>
          <a:p>
            <a:pPr>
              <a:lnSpc>
                <a:spcPct val="90000"/>
              </a:lnSpc>
              <a:defRPr/>
            </a:pPr>
            <a:endParaRPr lang="ru-RU" sz="3000" dirty="0"/>
          </a:p>
        </p:txBody>
      </p:sp>
    </p:spTree>
    <p:extLst>
      <p:ext uri="{BB962C8B-B14F-4D97-AF65-F5344CB8AC3E}">
        <p14:creationId xmlns:p14="http://schemas.microsoft.com/office/powerpoint/2010/main" val="3587578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4BE6F0D-B430-86B4-FB4A-248C4F927AB7}"/>
              </a:ext>
            </a:extLst>
          </p:cNvPr>
          <p:cNvSpPr>
            <a:spLocks noGrp="1"/>
          </p:cNvSpPr>
          <p:nvPr>
            <p:ph type="body" sz="quarter" idx="10"/>
          </p:nvPr>
        </p:nvSpPr>
        <p:spPr/>
        <p:txBody>
          <a:bodyPr/>
          <a:lstStyle/>
          <a:p>
            <a:r>
              <a:rPr lang="en-US" dirty="0"/>
              <a:t>ML-</a:t>
            </a:r>
            <a:r>
              <a:rPr lang="ru-RU" dirty="0"/>
              <a:t>инженер</a:t>
            </a:r>
          </a:p>
        </p:txBody>
      </p:sp>
      <p:sp>
        <p:nvSpPr>
          <p:cNvPr id="3" name="Текст 2">
            <a:extLst>
              <a:ext uri="{FF2B5EF4-FFF2-40B4-BE49-F238E27FC236}">
                <a16:creationId xmlns:a16="http://schemas.microsoft.com/office/drawing/2014/main" id="{30761D50-EB94-2600-DAF3-2B64B13A6B53}"/>
              </a:ext>
            </a:extLst>
          </p:cNvPr>
          <p:cNvSpPr>
            <a:spLocks noGrp="1"/>
          </p:cNvSpPr>
          <p:nvPr>
            <p:ph type="body" sz="quarter" idx="11"/>
          </p:nvPr>
        </p:nvSpPr>
        <p:spPr/>
        <p:txBody>
          <a:bodyPr/>
          <a:lstStyle/>
          <a:p>
            <a:pPr marL="0" indent="0">
              <a:buNone/>
            </a:pPr>
            <a:r>
              <a:rPr lang="ru-RU" sz="3000" dirty="0"/>
              <a:t>Направления работы:</a:t>
            </a:r>
          </a:p>
        </p:txBody>
      </p:sp>
    </p:spTree>
    <p:extLst>
      <p:ext uri="{BB962C8B-B14F-4D97-AF65-F5344CB8AC3E}">
        <p14:creationId xmlns:p14="http://schemas.microsoft.com/office/powerpoint/2010/main" val="3719724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4BE6F0D-B430-86B4-FB4A-248C4F927AB7}"/>
              </a:ext>
            </a:extLst>
          </p:cNvPr>
          <p:cNvSpPr>
            <a:spLocks noGrp="1"/>
          </p:cNvSpPr>
          <p:nvPr>
            <p:ph type="body" sz="quarter" idx="10"/>
          </p:nvPr>
        </p:nvSpPr>
        <p:spPr/>
        <p:txBody>
          <a:bodyPr/>
          <a:lstStyle/>
          <a:p>
            <a:r>
              <a:rPr lang="en-US" dirty="0"/>
              <a:t>ML-</a:t>
            </a:r>
            <a:r>
              <a:rPr lang="ru-RU" dirty="0"/>
              <a:t>инженер</a:t>
            </a:r>
          </a:p>
        </p:txBody>
      </p:sp>
      <p:sp>
        <p:nvSpPr>
          <p:cNvPr id="3" name="Текст 2">
            <a:extLst>
              <a:ext uri="{FF2B5EF4-FFF2-40B4-BE49-F238E27FC236}">
                <a16:creationId xmlns:a16="http://schemas.microsoft.com/office/drawing/2014/main" id="{30761D50-EB94-2600-DAF3-2B64B13A6B53}"/>
              </a:ext>
            </a:extLst>
          </p:cNvPr>
          <p:cNvSpPr>
            <a:spLocks noGrp="1"/>
          </p:cNvSpPr>
          <p:nvPr>
            <p:ph type="body" sz="quarter" idx="11"/>
          </p:nvPr>
        </p:nvSpPr>
        <p:spPr/>
        <p:txBody>
          <a:bodyPr/>
          <a:lstStyle/>
          <a:p>
            <a:pPr marL="0" indent="0">
              <a:buNone/>
            </a:pPr>
            <a:r>
              <a:rPr lang="ru-RU" sz="3000" dirty="0"/>
              <a:t>Направления работы:</a:t>
            </a:r>
          </a:p>
          <a:p>
            <a:pPr marL="514350" indent="-514350">
              <a:buAutoNum type="arabicPeriod"/>
            </a:pPr>
            <a:r>
              <a:rPr lang="ru-RU" sz="3000" dirty="0"/>
              <a:t>Построение моделей машинного обучения по данным</a:t>
            </a:r>
          </a:p>
        </p:txBody>
      </p:sp>
    </p:spTree>
    <p:extLst>
      <p:ext uri="{BB962C8B-B14F-4D97-AF65-F5344CB8AC3E}">
        <p14:creationId xmlns:p14="http://schemas.microsoft.com/office/powerpoint/2010/main" val="399998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4BE6F0D-B430-86B4-FB4A-248C4F927AB7}"/>
              </a:ext>
            </a:extLst>
          </p:cNvPr>
          <p:cNvSpPr>
            <a:spLocks noGrp="1"/>
          </p:cNvSpPr>
          <p:nvPr>
            <p:ph type="body" sz="quarter" idx="10"/>
          </p:nvPr>
        </p:nvSpPr>
        <p:spPr/>
        <p:txBody>
          <a:bodyPr/>
          <a:lstStyle/>
          <a:p>
            <a:r>
              <a:rPr lang="en-US" dirty="0"/>
              <a:t>ML-</a:t>
            </a:r>
            <a:r>
              <a:rPr lang="ru-RU" dirty="0"/>
              <a:t>инженер</a:t>
            </a:r>
          </a:p>
        </p:txBody>
      </p:sp>
      <p:sp>
        <p:nvSpPr>
          <p:cNvPr id="3" name="Текст 2">
            <a:extLst>
              <a:ext uri="{FF2B5EF4-FFF2-40B4-BE49-F238E27FC236}">
                <a16:creationId xmlns:a16="http://schemas.microsoft.com/office/drawing/2014/main" id="{30761D50-EB94-2600-DAF3-2B64B13A6B53}"/>
              </a:ext>
            </a:extLst>
          </p:cNvPr>
          <p:cNvSpPr>
            <a:spLocks noGrp="1"/>
          </p:cNvSpPr>
          <p:nvPr>
            <p:ph type="body" sz="quarter" idx="11"/>
          </p:nvPr>
        </p:nvSpPr>
        <p:spPr/>
        <p:txBody>
          <a:bodyPr/>
          <a:lstStyle/>
          <a:p>
            <a:pPr marL="0" indent="0">
              <a:buNone/>
            </a:pPr>
            <a:r>
              <a:rPr lang="ru-RU" sz="3000" dirty="0"/>
              <a:t>Направления работы:</a:t>
            </a:r>
          </a:p>
          <a:p>
            <a:pPr marL="514350" indent="-514350">
              <a:buAutoNum type="arabicPeriod"/>
            </a:pPr>
            <a:r>
              <a:rPr lang="ru-RU" sz="3000" dirty="0"/>
              <a:t>Построение моделей машинного обучения по данным</a:t>
            </a:r>
          </a:p>
          <a:p>
            <a:pPr marL="514350" indent="-514350">
              <a:buAutoNum type="arabicPeriod"/>
            </a:pPr>
            <a:r>
              <a:rPr lang="ru-RU" sz="3000" dirty="0"/>
              <a:t>Оптимизация моделей под бизнес-задачу</a:t>
            </a:r>
          </a:p>
        </p:txBody>
      </p:sp>
    </p:spTree>
    <p:extLst>
      <p:ext uri="{BB962C8B-B14F-4D97-AF65-F5344CB8AC3E}">
        <p14:creationId xmlns:p14="http://schemas.microsoft.com/office/powerpoint/2010/main" val="18882965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4BE6F0D-B430-86B4-FB4A-248C4F927AB7}"/>
              </a:ext>
            </a:extLst>
          </p:cNvPr>
          <p:cNvSpPr>
            <a:spLocks noGrp="1"/>
          </p:cNvSpPr>
          <p:nvPr>
            <p:ph type="body" sz="quarter" idx="10"/>
          </p:nvPr>
        </p:nvSpPr>
        <p:spPr/>
        <p:txBody>
          <a:bodyPr/>
          <a:lstStyle/>
          <a:p>
            <a:r>
              <a:rPr lang="en-US" dirty="0"/>
              <a:t>ML-</a:t>
            </a:r>
            <a:r>
              <a:rPr lang="ru-RU" dirty="0"/>
              <a:t>инженер</a:t>
            </a:r>
          </a:p>
        </p:txBody>
      </p:sp>
      <p:sp>
        <p:nvSpPr>
          <p:cNvPr id="3" name="Текст 2">
            <a:extLst>
              <a:ext uri="{FF2B5EF4-FFF2-40B4-BE49-F238E27FC236}">
                <a16:creationId xmlns:a16="http://schemas.microsoft.com/office/drawing/2014/main" id="{30761D50-EB94-2600-DAF3-2B64B13A6B53}"/>
              </a:ext>
            </a:extLst>
          </p:cNvPr>
          <p:cNvSpPr>
            <a:spLocks noGrp="1"/>
          </p:cNvSpPr>
          <p:nvPr>
            <p:ph type="body" sz="quarter" idx="11"/>
          </p:nvPr>
        </p:nvSpPr>
        <p:spPr/>
        <p:txBody>
          <a:bodyPr/>
          <a:lstStyle/>
          <a:p>
            <a:pPr marL="0" indent="0">
              <a:buNone/>
            </a:pPr>
            <a:r>
              <a:rPr lang="ru-RU" sz="3000" dirty="0"/>
              <a:t>Направления работы:</a:t>
            </a:r>
          </a:p>
          <a:p>
            <a:pPr marL="514350" indent="-514350">
              <a:buAutoNum type="arabicPeriod"/>
            </a:pPr>
            <a:r>
              <a:rPr lang="ru-RU" sz="3000" dirty="0"/>
              <a:t>Построение моделей машинного обучения по данным</a:t>
            </a:r>
          </a:p>
          <a:p>
            <a:pPr marL="514350" indent="-514350">
              <a:buAutoNum type="arabicPeriod"/>
            </a:pPr>
            <a:r>
              <a:rPr lang="ru-RU" sz="3000" dirty="0"/>
              <a:t>Оптимизация моделей под бизнес-задачу</a:t>
            </a:r>
          </a:p>
          <a:p>
            <a:pPr marL="514350" indent="-514350">
              <a:buAutoNum type="arabicPeriod"/>
            </a:pPr>
            <a:r>
              <a:rPr lang="ru-RU" sz="3000" dirty="0"/>
              <a:t>Обеспечение программного интерфейса взаимодействия с моделями</a:t>
            </a:r>
          </a:p>
        </p:txBody>
      </p:sp>
    </p:spTree>
    <p:extLst>
      <p:ext uri="{BB962C8B-B14F-4D97-AF65-F5344CB8AC3E}">
        <p14:creationId xmlns:p14="http://schemas.microsoft.com/office/powerpoint/2010/main" val="6612556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390B84B-0B31-4930-1E28-3991BC37AE8D}"/>
              </a:ext>
            </a:extLst>
          </p:cNvPr>
          <p:cNvSpPr>
            <a:spLocks noGrp="1"/>
          </p:cNvSpPr>
          <p:nvPr>
            <p:ph type="body" sz="quarter" idx="10"/>
          </p:nvPr>
        </p:nvSpPr>
        <p:spPr/>
        <p:txBody>
          <a:bodyPr/>
          <a:lstStyle/>
          <a:p>
            <a:r>
              <a:rPr lang="en-US" dirty="0"/>
              <a:t>ML-</a:t>
            </a:r>
            <a:r>
              <a:rPr lang="ru-RU" dirty="0"/>
              <a:t>инженер</a:t>
            </a:r>
          </a:p>
        </p:txBody>
      </p:sp>
      <p:sp>
        <p:nvSpPr>
          <p:cNvPr id="3" name="Текст 2">
            <a:extLst>
              <a:ext uri="{FF2B5EF4-FFF2-40B4-BE49-F238E27FC236}">
                <a16:creationId xmlns:a16="http://schemas.microsoft.com/office/drawing/2014/main" id="{65A11F9F-CC07-B629-1418-2A68817DF31E}"/>
              </a:ext>
            </a:extLst>
          </p:cNvPr>
          <p:cNvSpPr>
            <a:spLocks noGrp="1"/>
          </p:cNvSpPr>
          <p:nvPr>
            <p:ph type="body" sz="quarter" idx="11"/>
          </p:nvPr>
        </p:nvSpPr>
        <p:spPr/>
        <p:txBody>
          <a:bodyPr/>
          <a:lstStyle/>
          <a:p>
            <a:pPr marL="0" indent="0">
              <a:buNone/>
            </a:pPr>
            <a:r>
              <a:rPr lang="ru-RU" sz="2400" dirty="0"/>
              <a:t>Задачи:</a:t>
            </a:r>
          </a:p>
        </p:txBody>
      </p:sp>
    </p:spTree>
    <p:extLst>
      <p:ext uri="{BB962C8B-B14F-4D97-AF65-F5344CB8AC3E}">
        <p14:creationId xmlns:p14="http://schemas.microsoft.com/office/powerpoint/2010/main" val="2929359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390B84B-0B31-4930-1E28-3991BC37AE8D}"/>
              </a:ext>
            </a:extLst>
          </p:cNvPr>
          <p:cNvSpPr>
            <a:spLocks noGrp="1"/>
          </p:cNvSpPr>
          <p:nvPr>
            <p:ph type="body" sz="quarter" idx="10"/>
          </p:nvPr>
        </p:nvSpPr>
        <p:spPr/>
        <p:txBody>
          <a:bodyPr/>
          <a:lstStyle/>
          <a:p>
            <a:r>
              <a:rPr lang="en-US" dirty="0"/>
              <a:t>ML-</a:t>
            </a:r>
            <a:r>
              <a:rPr lang="ru-RU" dirty="0"/>
              <a:t>инженер</a:t>
            </a:r>
          </a:p>
        </p:txBody>
      </p:sp>
      <p:sp>
        <p:nvSpPr>
          <p:cNvPr id="3" name="Текст 2">
            <a:extLst>
              <a:ext uri="{FF2B5EF4-FFF2-40B4-BE49-F238E27FC236}">
                <a16:creationId xmlns:a16="http://schemas.microsoft.com/office/drawing/2014/main" id="{65A11F9F-CC07-B629-1418-2A68817DF31E}"/>
              </a:ext>
            </a:extLst>
          </p:cNvPr>
          <p:cNvSpPr>
            <a:spLocks noGrp="1"/>
          </p:cNvSpPr>
          <p:nvPr>
            <p:ph type="body" sz="quarter" idx="11"/>
          </p:nvPr>
        </p:nvSpPr>
        <p:spPr/>
        <p:txBody>
          <a:bodyPr/>
          <a:lstStyle/>
          <a:p>
            <a:pPr marL="0" indent="0">
              <a:buNone/>
            </a:pPr>
            <a:r>
              <a:rPr lang="ru-RU" sz="2400" dirty="0"/>
              <a:t>Задачи:</a:t>
            </a:r>
          </a:p>
          <a:p>
            <a:pPr marL="742950" indent="-742950">
              <a:buAutoNum type="arabicPeriod"/>
            </a:pPr>
            <a:r>
              <a:rPr lang="ru-RU" sz="2400" dirty="0"/>
              <a:t>На основе данных и инструментов строить модели машинного обучения для решения конечных задач</a:t>
            </a:r>
          </a:p>
        </p:txBody>
      </p:sp>
    </p:spTree>
    <p:extLst>
      <p:ext uri="{BB962C8B-B14F-4D97-AF65-F5344CB8AC3E}">
        <p14:creationId xmlns:p14="http://schemas.microsoft.com/office/powerpoint/2010/main" val="743854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390B84B-0B31-4930-1E28-3991BC37AE8D}"/>
              </a:ext>
            </a:extLst>
          </p:cNvPr>
          <p:cNvSpPr>
            <a:spLocks noGrp="1"/>
          </p:cNvSpPr>
          <p:nvPr>
            <p:ph type="body" sz="quarter" idx="10"/>
          </p:nvPr>
        </p:nvSpPr>
        <p:spPr/>
        <p:txBody>
          <a:bodyPr/>
          <a:lstStyle/>
          <a:p>
            <a:r>
              <a:rPr lang="en-US" dirty="0"/>
              <a:t>ML-</a:t>
            </a:r>
            <a:r>
              <a:rPr lang="ru-RU" dirty="0"/>
              <a:t>инженер</a:t>
            </a:r>
          </a:p>
        </p:txBody>
      </p:sp>
      <p:sp>
        <p:nvSpPr>
          <p:cNvPr id="3" name="Текст 2">
            <a:extLst>
              <a:ext uri="{FF2B5EF4-FFF2-40B4-BE49-F238E27FC236}">
                <a16:creationId xmlns:a16="http://schemas.microsoft.com/office/drawing/2014/main" id="{65A11F9F-CC07-B629-1418-2A68817DF31E}"/>
              </a:ext>
            </a:extLst>
          </p:cNvPr>
          <p:cNvSpPr>
            <a:spLocks noGrp="1"/>
          </p:cNvSpPr>
          <p:nvPr>
            <p:ph type="body" sz="quarter" idx="11"/>
          </p:nvPr>
        </p:nvSpPr>
        <p:spPr/>
        <p:txBody>
          <a:bodyPr/>
          <a:lstStyle/>
          <a:p>
            <a:pPr marL="0" indent="0">
              <a:buNone/>
            </a:pPr>
            <a:r>
              <a:rPr lang="ru-RU" sz="2400" dirty="0"/>
              <a:t>Задачи:</a:t>
            </a:r>
          </a:p>
          <a:p>
            <a:pPr marL="742950" indent="-742950">
              <a:buAutoNum type="arabicPeriod"/>
            </a:pPr>
            <a:r>
              <a:rPr lang="ru-RU" sz="2400" dirty="0"/>
              <a:t>На основе данных и инструментов строить модели машинного обучения для решения конечных задач</a:t>
            </a:r>
          </a:p>
          <a:p>
            <a:pPr marL="742950" indent="-742950">
              <a:buAutoNum type="arabicPeriod"/>
            </a:pPr>
            <a:r>
              <a:rPr lang="ru-RU" sz="2400" dirty="0"/>
              <a:t>Тестировать модели обучения на данных из тестовой выборки и данных смежной области</a:t>
            </a:r>
          </a:p>
        </p:txBody>
      </p:sp>
    </p:spTree>
    <p:extLst>
      <p:ext uri="{BB962C8B-B14F-4D97-AF65-F5344CB8AC3E}">
        <p14:creationId xmlns:p14="http://schemas.microsoft.com/office/powerpoint/2010/main" val="33464158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390B84B-0B31-4930-1E28-3991BC37AE8D}"/>
              </a:ext>
            </a:extLst>
          </p:cNvPr>
          <p:cNvSpPr>
            <a:spLocks noGrp="1"/>
          </p:cNvSpPr>
          <p:nvPr>
            <p:ph type="body" sz="quarter" idx="10"/>
          </p:nvPr>
        </p:nvSpPr>
        <p:spPr/>
        <p:txBody>
          <a:bodyPr/>
          <a:lstStyle/>
          <a:p>
            <a:r>
              <a:rPr lang="en-US" dirty="0"/>
              <a:t>ML-</a:t>
            </a:r>
            <a:r>
              <a:rPr lang="ru-RU" dirty="0"/>
              <a:t>инженер</a:t>
            </a:r>
          </a:p>
        </p:txBody>
      </p:sp>
      <p:sp>
        <p:nvSpPr>
          <p:cNvPr id="3" name="Текст 2">
            <a:extLst>
              <a:ext uri="{FF2B5EF4-FFF2-40B4-BE49-F238E27FC236}">
                <a16:creationId xmlns:a16="http://schemas.microsoft.com/office/drawing/2014/main" id="{65A11F9F-CC07-B629-1418-2A68817DF31E}"/>
              </a:ext>
            </a:extLst>
          </p:cNvPr>
          <p:cNvSpPr>
            <a:spLocks noGrp="1"/>
          </p:cNvSpPr>
          <p:nvPr>
            <p:ph type="body" sz="quarter" idx="11"/>
          </p:nvPr>
        </p:nvSpPr>
        <p:spPr/>
        <p:txBody>
          <a:bodyPr/>
          <a:lstStyle/>
          <a:p>
            <a:pPr marL="0" indent="0">
              <a:buNone/>
            </a:pPr>
            <a:r>
              <a:rPr lang="ru-RU" sz="2400" dirty="0"/>
              <a:t>Задачи:</a:t>
            </a:r>
          </a:p>
          <a:p>
            <a:pPr marL="742950" indent="-742950">
              <a:buAutoNum type="arabicPeriod"/>
            </a:pPr>
            <a:r>
              <a:rPr lang="ru-RU" sz="2400" dirty="0"/>
              <a:t>На основе данных и инструментов строить модели машинного обучения для решения конечных задач</a:t>
            </a:r>
          </a:p>
          <a:p>
            <a:pPr marL="742950" indent="-742950">
              <a:buAutoNum type="arabicPeriod"/>
            </a:pPr>
            <a:r>
              <a:rPr lang="ru-RU" sz="2400" dirty="0"/>
              <a:t>Тестировать модели обучения на данных из тестовой выборки и данных смежной области</a:t>
            </a:r>
          </a:p>
          <a:p>
            <a:pPr marL="742950" indent="-742950">
              <a:buAutoNum type="arabicPeriod"/>
            </a:pPr>
            <a:r>
              <a:rPr lang="ru-RU" sz="2400" dirty="0"/>
              <a:t>Интегрировать полученные решения в тестовый дизайн продукта посредством программного интерфейса</a:t>
            </a:r>
          </a:p>
        </p:txBody>
      </p:sp>
    </p:spTree>
    <p:extLst>
      <p:ext uri="{BB962C8B-B14F-4D97-AF65-F5344CB8AC3E}">
        <p14:creationId xmlns:p14="http://schemas.microsoft.com/office/powerpoint/2010/main" val="3494206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A2F3CAA-A3E3-4330-8BC9-5A144B1BE8B9}"/>
              </a:ext>
            </a:extLst>
          </p:cNvPr>
          <p:cNvSpPr>
            <a:spLocks noGrp="1"/>
          </p:cNvSpPr>
          <p:nvPr>
            <p:ph type="body" sz="quarter" idx="10"/>
          </p:nvPr>
        </p:nvSpPr>
        <p:spPr>
          <a:xfrm>
            <a:off x="4908263" y="212653"/>
            <a:ext cx="7170359" cy="854147"/>
          </a:xfrm>
        </p:spPr>
        <p:txBody>
          <a:bodyPr/>
          <a:lstStyle/>
          <a:p>
            <a:r>
              <a:rPr lang="ru-RU" sz="4800" dirty="0"/>
              <a:t>Список тем дисциплины</a:t>
            </a:r>
          </a:p>
        </p:txBody>
      </p:sp>
      <p:sp>
        <p:nvSpPr>
          <p:cNvPr id="3" name="Текст 2">
            <a:extLst>
              <a:ext uri="{FF2B5EF4-FFF2-40B4-BE49-F238E27FC236}">
                <a16:creationId xmlns:a16="http://schemas.microsoft.com/office/drawing/2014/main" id="{827780DF-E603-4F8F-B2DE-7981F13517E0}"/>
              </a:ext>
            </a:extLst>
          </p:cNvPr>
          <p:cNvSpPr>
            <a:spLocks noGrp="1"/>
          </p:cNvSpPr>
          <p:nvPr>
            <p:ph type="body" sz="quarter" idx="11"/>
          </p:nvPr>
        </p:nvSpPr>
        <p:spPr/>
        <p:txBody>
          <a:bodyPr/>
          <a:lstStyle/>
          <a:p>
            <a:pPr marL="305908" indent="-305908">
              <a:lnSpc>
                <a:spcPct val="90000"/>
              </a:lnSpc>
              <a:spcBef>
                <a:spcPts val="1416"/>
              </a:spcBef>
              <a:buFont typeface="Arial" panose="020B0604020202020204" pitchFamily="34" charset="0"/>
              <a:buAutoNum type="arabicPeriod"/>
              <a:defRPr/>
            </a:pPr>
            <a:r>
              <a:rPr lang="ru-RU" sz="2400" dirty="0"/>
              <a:t>Технологии хранения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сбора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структурирования данных</a:t>
            </a:r>
          </a:p>
          <a:p>
            <a:pPr marL="305908" indent="-305908">
              <a:lnSpc>
                <a:spcPct val="90000"/>
              </a:lnSpc>
              <a:spcBef>
                <a:spcPts val="1416"/>
              </a:spcBef>
              <a:buFont typeface="Arial" panose="020B0604020202020204" pitchFamily="34" charset="0"/>
              <a:buAutoNum type="arabicPeriod"/>
              <a:defRPr/>
            </a:pPr>
            <a:r>
              <a:rPr lang="ru-RU" sz="2400" dirty="0"/>
              <a:t>Преобразование и агрегация больших данных</a:t>
            </a:r>
          </a:p>
          <a:p>
            <a:pPr marL="0" indent="0">
              <a:lnSpc>
                <a:spcPct val="90000"/>
              </a:lnSpc>
              <a:spcBef>
                <a:spcPts val="1416"/>
              </a:spcBef>
              <a:buNone/>
              <a:defRPr/>
            </a:pPr>
            <a:r>
              <a:rPr lang="ru-RU" sz="2400" dirty="0"/>
              <a:t>5. Технологии обработки данных: обогащение</a:t>
            </a:r>
          </a:p>
          <a:p>
            <a:pPr marL="0" indent="0">
              <a:lnSpc>
                <a:spcPct val="90000"/>
              </a:lnSpc>
              <a:spcBef>
                <a:spcPts val="1416"/>
              </a:spcBef>
              <a:buNone/>
              <a:defRPr/>
            </a:pPr>
            <a:r>
              <a:rPr lang="ru-RU" sz="2400" dirty="0"/>
              <a:t>6. Технологии аналитики больших данных</a:t>
            </a:r>
          </a:p>
        </p:txBody>
      </p:sp>
    </p:spTree>
    <p:extLst>
      <p:ext uri="{BB962C8B-B14F-4D97-AF65-F5344CB8AC3E}">
        <p14:creationId xmlns:p14="http://schemas.microsoft.com/office/powerpoint/2010/main" val="4086037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Конвейер обработки данных</a:t>
            </a:r>
          </a:p>
        </p:txBody>
      </p:sp>
    </p:spTree>
    <p:extLst>
      <p:ext uri="{BB962C8B-B14F-4D97-AF65-F5344CB8AC3E}">
        <p14:creationId xmlns:p14="http://schemas.microsoft.com/office/powerpoint/2010/main" val="2784892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63B504AF-CE34-335E-349F-38BA08408176}"/>
              </a:ext>
            </a:extLst>
          </p:cNvPr>
          <p:cNvSpPr>
            <a:spLocks noGrp="1"/>
          </p:cNvSpPr>
          <p:nvPr>
            <p:ph type="body" sz="quarter" idx="10"/>
          </p:nvPr>
        </p:nvSpPr>
        <p:spPr/>
        <p:txBody>
          <a:bodyPr/>
          <a:lstStyle/>
          <a:p>
            <a:r>
              <a:rPr lang="ru-RU" dirty="0"/>
              <a:t>Конвейер обработки данных</a:t>
            </a:r>
          </a:p>
        </p:txBody>
      </p:sp>
      <p:pic>
        <p:nvPicPr>
          <p:cNvPr id="4" name="Рисунок 3">
            <a:extLst>
              <a:ext uri="{FF2B5EF4-FFF2-40B4-BE49-F238E27FC236}">
                <a16:creationId xmlns:a16="http://schemas.microsoft.com/office/drawing/2014/main" id="{4453818C-AD88-9C96-0960-20C079CA78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2867" y="2026462"/>
            <a:ext cx="5846507" cy="4007922"/>
          </a:xfrm>
          <a:prstGeom prst="rect">
            <a:avLst/>
          </a:prstGeom>
        </p:spPr>
      </p:pic>
    </p:spTree>
    <p:extLst>
      <p:ext uri="{BB962C8B-B14F-4D97-AF65-F5344CB8AC3E}">
        <p14:creationId xmlns:p14="http://schemas.microsoft.com/office/powerpoint/2010/main" val="6524006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3F48C0C-CFC6-2032-1249-37E8EE7150EA}"/>
              </a:ext>
            </a:extLst>
          </p:cNvPr>
          <p:cNvSpPr>
            <a:spLocks noGrp="1"/>
          </p:cNvSpPr>
          <p:nvPr>
            <p:ph type="body" sz="quarter" idx="10"/>
          </p:nvPr>
        </p:nvSpPr>
        <p:spPr/>
        <p:txBody>
          <a:bodyPr/>
          <a:lstStyle/>
          <a:p>
            <a:r>
              <a:rPr lang="ru-RU" dirty="0"/>
              <a:t>Инфраструктура обработки данных</a:t>
            </a:r>
          </a:p>
        </p:txBody>
      </p:sp>
    </p:spTree>
    <p:extLst>
      <p:ext uri="{BB962C8B-B14F-4D97-AF65-F5344CB8AC3E}">
        <p14:creationId xmlns:p14="http://schemas.microsoft.com/office/powerpoint/2010/main" val="25957167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3F48C0C-CFC6-2032-1249-37E8EE7150EA}"/>
              </a:ext>
            </a:extLst>
          </p:cNvPr>
          <p:cNvSpPr>
            <a:spLocks noGrp="1"/>
          </p:cNvSpPr>
          <p:nvPr>
            <p:ph type="body" sz="quarter" idx="10"/>
          </p:nvPr>
        </p:nvSpPr>
        <p:spPr/>
        <p:txBody>
          <a:bodyPr/>
          <a:lstStyle/>
          <a:p>
            <a:r>
              <a:rPr lang="ru-RU" dirty="0"/>
              <a:t>Инфраструктура обработки данных</a:t>
            </a:r>
          </a:p>
        </p:txBody>
      </p:sp>
      <p:pic>
        <p:nvPicPr>
          <p:cNvPr id="5" name="Рисунок 4">
            <a:extLst>
              <a:ext uri="{FF2B5EF4-FFF2-40B4-BE49-F238E27FC236}">
                <a16:creationId xmlns:a16="http://schemas.microsoft.com/office/drawing/2014/main" id="{A9CF737A-99FA-1544-EEEC-7CBBA543F89C}"/>
              </a:ext>
            </a:extLst>
          </p:cNvPr>
          <p:cNvPicPr>
            <a:picLocks noChangeAspect="1"/>
          </p:cNvPicPr>
          <p:nvPr/>
        </p:nvPicPr>
        <p:blipFill>
          <a:blip r:embed="rId3"/>
          <a:stretch/>
        </p:blipFill>
        <p:spPr bwMode="auto">
          <a:xfrm>
            <a:off x="3894059" y="2335421"/>
            <a:ext cx="1798245" cy="1826208"/>
          </a:xfrm>
          <a:prstGeom prst="rect">
            <a:avLst/>
          </a:prstGeom>
        </p:spPr>
      </p:pic>
      <p:pic>
        <p:nvPicPr>
          <p:cNvPr id="8" name="Рисунок 7">
            <a:extLst>
              <a:ext uri="{FF2B5EF4-FFF2-40B4-BE49-F238E27FC236}">
                <a16:creationId xmlns:a16="http://schemas.microsoft.com/office/drawing/2014/main" id="{154B021A-F038-4708-5AAC-241D1CB59626}"/>
              </a:ext>
            </a:extLst>
          </p:cNvPr>
          <p:cNvPicPr>
            <a:picLocks noChangeAspect="1"/>
          </p:cNvPicPr>
          <p:nvPr/>
        </p:nvPicPr>
        <p:blipFill>
          <a:blip r:embed="rId4"/>
          <a:stretch/>
        </p:blipFill>
        <p:spPr bwMode="auto">
          <a:xfrm>
            <a:off x="6096000" y="2449621"/>
            <a:ext cx="2556106" cy="1597809"/>
          </a:xfrm>
          <a:prstGeom prst="rect">
            <a:avLst/>
          </a:prstGeom>
        </p:spPr>
      </p:pic>
    </p:spTree>
    <p:extLst>
      <p:ext uri="{BB962C8B-B14F-4D97-AF65-F5344CB8AC3E}">
        <p14:creationId xmlns:p14="http://schemas.microsoft.com/office/powerpoint/2010/main" val="305867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3F48C0C-CFC6-2032-1249-37E8EE7150EA}"/>
              </a:ext>
            </a:extLst>
          </p:cNvPr>
          <p:cNvSpPr>
            <a:spLocks noGrp="1"/>
          </p:cNvSpPr>
          <p:nvPr>
            <p:ph type="body" sz="quarter" idx="10"/>
          </p:nvPr>
        </p:nvSpPr>
        <p:spPr/>
        <p:txBody>
          <a:bodyPr/>
          <a:lstStyle/>
          <a:p>
            <a:r>
              <a:rPr lang="ru-RU" dirty="0"/>
              <a:t>Инфраструктура обработки данных</a:t>
            </a:r>
          </a:p>
        </p:txBody>
      </p:sp>
      <p:pic>
        <p:nvPicPr>
          <p:cNvPr id="4" name="Рисунок 3">
            <a:extLst>
              <a:ext uri="{FF2B5EF4-FFF2-40B4-BE49-F238E27FC236}">
                <a16:creationId xmlns:a16="http://schemas.microsoft.com/office/drawing/2014/main" id="{F3032E8B-9992-4AA1-12B4-78351DF86224}"/>
              </a:ext>
            </a:extLst>
          </p:cNvPr>
          <p:cNvPicPr>
            <a:picLocks noChangeAspect="1"/>
          </p:cNvPicPr>
          <p:nvPr/>
        </p:nvPicPr>
        <p:blipFill>
          <a:blip r:embed="rId3"/>
          <a:stretch/>
        </p:blipFill>
        <p:spPr bwMode="auto">
          <a:xfrm>
            <a:off x="3553938" y="4786352"/>
            <a:ext cx="2815662" cy="795288"/>
          </a:xfrm>
          <a:prstGeom prst="rect">
            <a:avLst/>
          </a:prstGeom>
        </p:spPr>
      </p:pic>
      <p:pic>
        <p:nvPicPr>
          <p:cNvPr id="5" name="Рисунок 4">
            <a:extLst>
              <a:ext uri="{FF2B5EF4-FFF2-40B4-BE49-F238E27FC236}">
                <a16:creationId xmlns:a16="http://schemas.microsoft.com/office/drawing/2014/main" id="{28535575-0DD0-5AE8-D7E7-37AA4F6494DB}"/>
              </a:ext>
            </a:extLst>
          </p:cNvPr>
          <p:cNvPicPr>
            <a:picLocks noChangeAspect="1"/>
          </p:cNvPicPr>
          <p:nvPr/>
        </p:nvPicPr>
        <p:blipFill>
          <a:blip r:embed="rId4"/>
          <a:srcRect l="13062" t="15288" r="7388" b="22694"/>
          <a:stretch/>
        </p:blipFill>
        <p:spPr bwMode="auto">
          <a:xfrm>
            <a:off x="6786798" y="4786352"/>
            <a:ext cx="2720332" cy="795288"/>
          </a:xfrm>
          <a:prstGeom prst="rect">
            <a:avLst/>
          </a:prstGeom>
        </p:spPr>
      </p:pic>
      <p:pic>
        <p:nvPicPr>
          <p:cNvPr id="6" name="Рисунок 5">
            <a:extLst>
              <a:ext uri="{FF2B5EF4-FFF2-40B4-BE49-F238E27FC236}">
                <a16:creationId xmlns:a16="http://schemas.microsoft.com/office/drawing/2014/main" id="{A4F61C25-B659-30E7-AE35-1FBAB92042E3}"/>
              </a:ext>
            </a:extLst>
          </p:cNvPr>
          <p:cNvPicPr>
            <a:picLocks noChangeAspect="1"/>
          </p:cNvPicPr>
          <p:nvPr/>
        </p:nvPicPr>
        <p:blipFill>
          <a:blip r:embed="rId5"/>
          <a:stretch/>
        </p:blipFill>
        <p:spPr bwMode="auto">
          <a:xfrm>
            <a:off x="3894059" y="2335421"/>
            <a:ext cx="1798245" cy="1826208"/>
          </a:xfrm>
          <a:prstGeom prst="rect">
            <a:avLst/>
          </a:prstGeom>
        </p:spPr>
      </p:pic>
      <p:pic>
        <p:nvPicPr>
          <p:cNvPr id="7" name="Рисунок 6">
            <a:extLst>
              <a:ext uri="{FF2B5EF4-FFF2-40B4-BE49-F238E27FC236}">
                <a16:creationId xmlns:a16="http://schemas.microsoft.com/office/drawing/2014/main" id="{3FFD8000-CD77-606C-9F54-71BD485661C8}"/>
              </a:ext>
            </a:extLst>
          </p:cNvPr>
          <p:cNvPicPr>
            <a:picLocks noChangeAspect="1"/>
          </p:cNvPicPr>
          <p:nvPr/>
        </p:nvPicPr>
        <p:blipFill>
          <a:blip r:embed="rId6"/>
          <a:stretch/>
        </p:blipFill>
        <p:spPr bwMode="auto">
          <a:xfrm>
            <a:off x="6096000" y="2449621"/>
            <a:ext cx="2556106" cy="1597809"/>
          </a:xfrm>
          <a:prstGeom prst="rect">
            <a:avLst/>
          </a:prstGeom>
        </p:spPr>
      </p:pic>
    </p:spTree>
    <p:extLst>
      <p:ext uri="{BB962C8B-B14F-4D97-AF65-F5344CB8AC3E}">
        <p14:creationId xmlns:p14="http://schemas.microsoft.com/office/powerpoint/2010/main" val="3990811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0045CE3-75DD-4285-9E13-CF541597E64E}"/>
              </a:ext>
            </a:extLst>
          </p:cNvPr>
          <p:cNvSpPr>
            <a:spLocks noGrp="1"/>
          </p:cNvSpPr>
          <p:nvPr>
            <p:ph type="body" sz="quarter" idx="10"/>
          </p:nvPr>
        </p:nvSpPr>
        <p:spPr/>
        <p:txBody>
          <a:bodyPr/>
          <a:lstStyle/>
          <a:p>
            <a:r>
              <a:rPr lang="ru-RU" dirty="0"/>
              <a:t>Инструменты</a:t>
            </a:r>
          </a:p>
        </p:txBody>
      </p:sp>
      <p:sp>
        <p:nvSpPr>
          <p:cNvPr id="10" name="Прямоугольник: скругленные углы 9">
            <a:extLst>
              <a:ext uri="{FF2B5EF4-FFF2-40B4-BE49-F238E27FC236}">
                <a16:creationId xmlns:a16="http://schemas.microsoft.com/office/drawing/2014/main" id="{F3DC276B-11F2-13F8-E37B-CD2685265CE5}"/>
              </a:ext>
            </a:extLst>
          </p:cNvPr>
          <p:cNvSpPr/>
          <p:nvPr/>
        </p:nvSpPr>
        <p:spPr bwMode="auto">
          <a:xfrm>
            <a:off x="6770924" y="1426320"/>
            <a:ext cx="3625869" cy="651791"/>
          </a:xfrm>
          <a:prstGeom prst="roundRect">
            <a:avLst>
              <a:gd name="adj"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
        <p:nvSpPr>
          <p:cNvPr id="11" name="TextBox 10">
            <a:extLst>
              <a:ext uri="{FF2B5EF4-FFF2-40B4-BE49-F238E27FC236}">
                <a16:creationId xmlns:a16="http://schemas.microsoft.com/office/drawing/2014/main" id="{789AFD30-69A5-90A4-5389-93B27A92EBB5}"/>
              </a:ext>
            </a:extLst>
          </p:cNvPr>
          <p:cNvSpPr txBox="1"/>
          <p:nvPr/>
        </p:nvSpPr>
        <p:spPr bwMode="auto">
          <a:xfrm>
            <a:off x="6944785" y="1569318"/>
            <a:ext cx="3278147" cy="36579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ctr">
              <a:defRPr/>
            </a:pPr>
            <a:r>
              <a:rPr lang="en-US" sz="1800" b="1" i="0" u="none" strike="noStrike" cap="none" spc="0" dirty="0" err="1">
                <a:solidFill>
                  <a:srgbClr val="000000"/>
                </a:solidFill>
                <a:latin typeface="Segoe UI"/>
                <a:cs typeface="Segoe UI"/>
              </a:rPr>
              <a:t>Хранение</a:t>
            </a:r>
            <a:r>
              <a:rPr lang="en-US" sz="1800" b="1" i="0" u="none" strike="noStrike" cap="none" spc="0" dirty="0">
                <a:solidFill>
                  <a:srgbClr val="000000"/>
                </a:solidFill>
                <a:latin typeface="Segoe UI"/>
                <a:cs typeface="Segoe UI"/>
              </a:rPr>
              <a:t> </a:t>
            </a:r>
            <a:r>
              <a:rPr lang="en-US" sz="1800" b="1" i="0" u="none" strike="noStrike" cap="none" spc="0" dirty="0" err="1">
                <a:solidFill>
                  <a:srgbClr val="000000"/>
                </a:solidFill>
                <a:latin typeface="Segoe UI"/>
                <a:cs typeface="Segoe UI"/>
              </a:rPr>
              <a:t>данных</a:t>
            </a:r>
            <a:endParaRPr dirty="0"/>
          </a:p>
        </p:txBody>
      </p:sp>
    </p:spTree>
    <p:extLst>
      <p:ext uri="{BB962C8B-B14F-4D97-AF65-F5344CB8AC3E}">
        <p14:creationId xmlns:p14="http://schemas.microsoft.com/office/powerpoint/2010/main" val="3171554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0045CE3-75DD-4285-9E13-CF541597E64E}"/>
              </a:ext>
            </a:extLst>
          </p:cNvPr>
          <p:cNvSpPr>
            <a:spLocks noGrp="1"/>
          </p:cNvSpPr>
          <p:nvPr>
            <p:ph type="body" sz="quarter" idx="10"/>
          </p:nvPr>
        </p:nvSpPr>
        <p:spPr/>
        <p:txBody>
          <a:bodyPr/>
          <a:lstStyle/>
          <a:p>
            <a:r>
              <a:rPr lang="ru-RU" dirty="0"/>
              <a:t>Инструменты</a:t>
            </a:r>
          </a:p>
        </p:txBody>
      </p:sp>
      <p:sp>
        <p:nvSpPr>
          <p:cNvPr id="4" name="Прямоугольник: скругленные углы 3">
            <a:extLst>
              <a:ext uri="{FF2B5EF4-FFF2-40B4-BE49-F238E27FC236}">
                <a16:creationId xmlns:a16="http://schemas.microsoft.com/office/drawing/2014/main" id="{05F9319F-BCF8-DC3C-C920-5B8508690CB1}"/>
              </a:ext>
            </a:extLst>
          </p:cNvPr>
          <p:cNvSpPr/>
          <p:nvPr/>
        </p:nvSpPr>
        <p:spPr bwMode="auto">
          <a:xfrm>
            <a:off x="667362" y="2126354"/>
            <a:ext cx="3625870" cy="4467224"/>
          </a:xfrm>
          <a:prstGeom prst="roundRect">
            <a:avLst>
              <a:gd name="adj"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pic>
        <p:nvPicPr>
          <p:cNvPr id="5" name="Рисунок 4">
            <a:extLst>
              <a:ext uri="{FF2B5EF4-FFF2-40B4-BE49-F238E27FC236}">
                <a16:creationId xmlns:a16="http://schemas.microsoft.com/office/drawing/2014/main" id="{2C034421-0B2F-C1C7-8DA4-52E77A01D3DB}"/>
              </a:ext>
            </a:extLst>
          </p:cNvPr>
          <p:cNvPicPr>
            <a:picLocks noChangeAspect="1"/>
          </p:cNvPicPr>
          <p:nvPr/>
        </p:nvPicPr>
        <p:blipFill>
          <a:blip r:embed="rId3"/>
          <a:srcRect l="55122" t="22998" b="51506"/>
          <a:stretch/>
        </p:blipFill>
        <p:spPr bwMode="auto">
          <a:xfrm>
            <a:off x="1204312" y="4859548"/>
            <a:ext cx="2559071" cy="705069"/>
          </a:xfrm>
          <a:prstGeom prst="rect">
            <a:avLst/>
          </a:prstGeom>
        </p:spPr>
      </p:pic>
      <p:pic>
        <p:nvPicPr>
          <p:cNvPr id="6" name="Рисунок 5">
            <a:extLst>
              <a:ext uri="{FF2B5EF4-FFF2-40B4-BE49-F238E27FC236}">
                <a16:creationId xmlns:a16="http://schemas.microsoft.com/office/drawing/2014/main" id="{A7D088D6-CD00-1DAE-D4C8-4C5433DFFEFB}"/>
              </a:ext>
            </a:extLst>
          </p:cNvPr>
          <p:cNvPicPr>
            <a:picLocks noChangeAspect="1"/>
          </p:cNvPicPr>
          <p:nvPr/>
        </p:nvPicPr>
        <p:blipFill>
          <a:blip r:embed="rId4"/>
          <a:stretch/>
        </p:blipFill>
        <p:spPr bwMode="auto">
          <a:xfrm>
            <a:off x="1310298" y="3979544"/>
            <a:ext cx="2339996" cy="760840"/>
          </a:xfrm>
          <a:prstGeom prst="rect">
            <a:avLst/>
          </a:prstGeom>
        </p:spPr>
      </p:pic>
      <p:pic>
        <p:nvPicPr>
          <p:cNvPr id="7" name="Рисунок 6">
            <a:extLst>
              <a:ext uri="{FF2B5EF4-FFF2-40B4-BE49-F238E27FC236}">
                <a16:creationId xmlns:a16="http://schemas.microsoft.com/office/drawing/2014/main" id="{5A4AB251-D2C1-29D5-4BC5-E1E72C6D322F}"/>
              </a:ext>
            </a:extLst>
          </p:cNvPr>
          <p:cNvPicPr>
            <a:picLocks noChangeAspect="1"/>
          </p:cNvPicPr>
          <p:nvPr/>
        </p:nvPicPr>
        <p:blipFill>
          <a:blip r:embed="rId5"/>
          <a:stretch/>
        </p:blipFill>
        <p:spPr bwMode="auto">
          <a:xfrm>
            <a:off x="1417771" y="2297167"/>
            <a:ext cx="2125049" cy="720999"/>
          </a:xfrm>
          <a:prstGeom prst="rect">
            <a:avLst/>
          </a:prstGeom>
        </p:spPr>
      </p:pic>
      <p:pic>
        <p:nvPicPr>
          <p:cNvPr id="8" name="Рисунок 7">
            <a:extLst>
              <a:ext uri="{FF2B5EF4-FFF2-40B4-BE49-F238E27FC236}">
                <a16:creationId xmlns:a16="http://schemas.microsoft.com/office/drawing/2014/main" id="{B962EA3D-098B-D5D5-05FD-3933A854ECA0}"/>
              </a:ext>
            </a:extLst>
          </p:cNvPr>
          <p:cNvPicPr>
            <a:picLocks noChangeAspect="1"/>
          </p:cNvPicPr>
          <p:nvPr/>
        </p:nvPicPr>
        <p:blipFill>
          <a:blip r:embed="rId6"/>
          <a:stretch/>
        </p:blipFill>
        <p:spPr bwMode="auto">
          <a:xfrm>
            <a:off x="1421323" y="3125135"/>
            <a:ext cx="2025039" cy="794607"/>
          </a:xfrm>
          <a:prstGeom prst="rect">
            <a:avLst/>
          </a:prstGeom>
        </p:spPr>
      </p:pic>
      <p:pic>
        <p:nvPicPr>
          <p:cNvPr id="9" name="Рисунок 8">
            <a:extLst>
              <a:ext uri="{FF2B5EF4-FFF2-40B4-BE49-F238E27FC236}">
                <a16:creationId xmlns:a16="http://schemas.microsoft.com/office/drawing/2014/main" id="{77F2C445-E32B-7248-FE6B-11BE61492DF9}"/>
              </a:ext>
            </a:extLst>
          </p:cNvPr>
          <p:cNvPicPr>
            <a:picLocks noChangeAspect="1"/>
          </p:cNvPicPr>
          <p:nvPr/>
        </p:nvPicPr>
        <p:blipFill>
          <a:blip r:embed="rId7"/>
          <a:stretch/>
        </p:blipFill>
        <p:spPr bwMode="auto">
          <a:xfrm>
            <a:off x="1310298" y="5667672"/>
            <a:ext cx="2445983" cy="683019"/>
          </a:xfrm>
          <a:prstGeom prst="rect">
            <a:avLst/>
          </a:prstGeom>
        </p:spPr>
      </p:pic>
      <p:sp>
        <p:nvSpPr>
          <p:cNvPr id="10" name="Прямоугольник: скругленные углы 9">
            <a:extLst>
              <a:ext uri="{FF2B5EF4-FFF2-40B4-BE49-F238E27FC236}">
                <a16:creationId xmlns:a16="http://schemas.microsoft.com/office/drawing/2014/main" id="{F3DC276B-11F2-13F8-E37B-CD2685265CE5}"/>
              </a:ext>
            </a:extLst>
          </p:cNvPr>
          <p:cNvSpPr/>
          <p:nvPr/>
        </p:nvSpPr>
        <p:spPr bwMode="auto">
          <a:xfrm>
            <a:off x="670913" y="1374551"/>
            <a:ext cx="3625869" cy="651791"/>
          </a:xfrm>
          <a:prstGeom prst="roundRect">
            <a:avLst>
              <a:gd name="adj"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
        <p:nvSpPr>
          <p:cNvPr id="11" name="TextBox 10">
            <a:extLst>
              <a:ext uri="{FF2B5EF4-FFF2-40B4-BE49-F238E27FC236}">
                <a16:creationId xmlns:a16="http://schemas.microsoft.com/office/drawing/2014/main" id="{789AFD30-69A5-90A4-5389-93B27A92EBB5}"/>
              </a:ext>
            </a:extLst>
          </p:cNvPr>
          <p:cNvSpPr txBox="1"/>
          <p:nvPr/>
        </p:nvSpPr>
        <p:spPr bwMode="auto">
          <a:xfrm>
            <a:off x="844774" y="1517549"/>
            <a:ext cx="3278147" cy="36579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ctr">
              <a:defRPr/>
            </a:pPr>
            <a:r>
              <a:rPr lang="en-US" sz="1800" b="1" i="0" u="none" strike="noStrike" cap="none" spc="0" dirty="0" err="1">
                <a:solidFill>
                  <a:srgbClr val="000000"/>
                </a:solidFill>
                <a:latin typeface="Segoe UI"/>
                <a:cs typeface="Segoe UI"/>
              </a:rPr>
              <a:t>Хранение</a:t>
            </a:r>
            <a:r>
              <a:rPr lang="en-US" sz="1800" b="1" i="0" u="none" strike="noStrike" cap="none" spc="0" dirty="0">
                <a:solidFill>
                  <a:srgbClr val="000000"/>
                </a:solidFill>
                <a:latin typeface="Segoe UI"/>
                <a:cs typeface="Segoe UI"/>
              </a:rPr>
              <a:t> </a:t>
            </a:r>
            <a:r>
              <a:rPr lang="en-US" sz="1800" b="1" i="0" u="none" strike="noStrike" cap="none" spc="0" dirty="0" err="1">
                <a:solidFill>
                  <a:srgbClr val="000000"/>
                </a:solidFill>
                <a:latin typeface="Segoe UI"/>
                <a:cs typeface="Segoe UI"/>
              </a:rPr>
              <a:t>данных</a:t>
            </a:r>
            <a:endParaRPr dirty="0"/>
          </a:p>
        </p:txBody>
      </p:sp>
      <p:sp>
        <p:nvSpPr>
          <p:cNvPr id="3" name="Прямоугольник: скругленные углы 2">
            <a:extLst>
              <a:ext uri="{FF2B5EF4-FFF2-40B4-BE49-F238E27FC236}">
                <a16:creationId xmlns:a16="http://schemas.microsoft.com/office/drawing/2014/main" id="{3B32D4A5-8EA7-5C8C-93F9-44A73C291F15}"/>
              </a:ext>
            </a:extLst>
          </p:cNvPr>
          <p:cNvSpPr/>
          <p:nvPr/>
        </p:nvSpPr>
        <p:spPr bwMode="auto">
          <a:xfrm>
            <a:off x="4486407" y="2126354"/>
            <a:ext cx="3625869" cy="4467224"/>
          </a:xfrm>
          <a:prstGeom prst="roundRect">
            <a:avLst>
              <a:gd name="adj"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pic>
        <p:nvPicPr>
          <p:cNvPr id="12" name="Рисунок 11">
            <a:extLst>
              <a:ext uri="{FF2B5EF4-FFF2-40B4-BE49-F238E27FC236}">
                <a16:creationId xmlns:a16="http://schemas.microsoft.com/office/drawing/2014/main" id="{3113EC13-AC12-B4D6-5045-8488F59A639D}"/>
              </a:ext>
            </a:extLst>
          </p:cNvPr>
          <p:cNvPicPr>
            <a:picLocks noChangeAspect="1"/>
          </p:cNvPicPr>
          <p:nvPr/>
        </p:nvPicPr>
        <p:blipFill>
          <a:blip r:embed="rId3"/>
          <a:srcRect l="16802" t="33126" r="50554" b="40154"/>
          <a:stretch/>
        </p:blipFill>
        <p:spPr bwMode="auto">
          <a:xfrm>
            <a:off x="5194441" y="5428105"/>
            <a:ext cx="2077213" cy="824590"/>
          </a:xfrm>
          <a:prstGeom prst="rect">
            <a:avLst/>
          </a:prstGeom>
        </p:spPr>
      </p:pic>
      <p:pic>
        <p:nvPicPr>
          <p:cNvPr id="13" name="Рисунок 12">
            <a:extLst>
              <a:ext uri="{FF2B5EF4-FFF2-40B4-BE49-F238E27FC236}">
                <a16:creationId xmlns:a16="http://schemas.microsoft.com/office/drawing/2014/main" id="{B87789D9-9BB1-0E17-34E8-DA024008079A}"/>
              </a:ext>
            </a:extLst>
          </p:cNvPr>
          <p:cNvPicPr>
            <a:picLocks noChangeAspect="1"/>
          </p:cNvPicPr>
          <p:nvPr/>
        </p:nvPicPr>
        <p:blipFill>
          <a:blip r:embed="rId8"/>
          <a:stretch/>
        </p:blipFill>
        <p:spPr bwMode="auto">
          <a:xfrm>
            <a:off x="5194441" y="4125967"/>
            <a:ext cx="2077213" cy="862650"/>
          </a:xfrm>
          <a:prstGeom prst="rect">
            <a:avLst/>
          </a:prstGeom>
        </p:spPr>
      </p:pic>
      <p:pic>
        <p:nvPicPr>
          <p:cNvPr id="14" name="Рисунок 13">
            <a:extLst>
              <a:ext uri="{FF2B5EF4-FFF2-40B4-BE49-F238E27FC236}">
                <a16:creationId xmlns:a16="http://schemas.microsoft.com/office/drawing/2014/main" id="{B3D0165F-684B-77C1-DAC0-B9F462AECC4F}"/>
              </a:ext>
            </a:extLst>
          </p:cNvPr>
          <p:cNvPicPr>
            <a:picLocks noChangeAspect="1"/>
          </p:cNvPicPr>
          <p:nvPr/>
        </p:nvPicPr>
        <p:blipFill>
          <a:blip r:embed="rId9"/>
          <a:stretch/>
        </p:blipFill>
        <p:spPr bwMode="auto">
          <a:xfrm>
            <a:off x="5215628" y="2657667"/>
            <a:ext cx="2056026" cy="968128"/>
          </a:xfrm>
          <a:prstGeom prst="rect">
            <a:avLst/>
          </a:prstGeom>
        </p:spPr>
      </p:pic>
      <p:sp>
        <p:nvSpPr>
          <p:cNvPr id="15" name="Прямоугольник: скругленные углы 14">
            <a:extLst>
              <a:ext uri="{FF2B5EF4-FFF2-40B4-BE49-F238E27FC236}">
                <a16:creationId xmlns:a16="http://schemas.microsoft.com/office/drawing/2014/main" id="{D2C6B063-B290-75DE-30EF-54A13CB1CA4D}"/>
              </a:ext>
            </a:extLst>
          </p:cNvPr>
          <p:cNvSpPr/>
          <p:nvPr/>
        </p:nvSpPr>
        <p:spPr bwMode="auto">
          <a:xfrm>
            <a:off x="4486406" y="1374551"/>
            <a:ext cx="3625869" cy="651790"/>
          </a:xfrm>
          <a:prstGeom prst="roundRect">
            <a:avLst>
              <a:gd name="adj"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
        <p:nvSpPr>
          <p:cNvPr id="16" name="TextBox 15">
            <a:extLst>
              <a:ext uri="{FF2B5EF4-FFF2-40B4-BE49-F238E27FC236}">
                <a16:creationId xmlns:a16="http://schemas.microsoft.com/office/drawing/2014/main" id="{1981414F-0573-2E6C-6B78-2BE3BDFC9B77}"/>
              </a:ext>
            </a:extLst>
          </p:cNvPr>
          <p:cNvSpPr txBox="1"/>
          <p:nvPr/>
        </p:nvSpPr>
        <p:spPr bwMode="auto">
          <a:xfrm>
            <a:off x="4659871" y="1386227"/>
            <a:ext cx="3278939" cy="64011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ctr">
              <a:defRPr/>
            </a:pPr>
            <a:r>
              <a:rPr lang="en-US" sz="1800" b="1" i="0" u="none" strike="noStrike" cap="none" spc="0">
                <a:solidFill>
                  <a:srgbClr val="000000"/>
                </a:solidFill>
                <a:latin typeface="Segoe UI"/>
                <a:cs typeface="Segoe UI"/>
              </a:rPr>
              <a:t>Управление потоками данных</a:t>
            </a:r>
            <a:endParaRPr/>
          </a:p>
        </p:txBody>
      </p:sp>
      <p:sp>
        <p:nvSpPr>
          <p:cNvPr id="17" name="Прямоугольник: скругленные углы 16">
            <a:extLst>
              <a:ext uri="{FF2B5EF4-FFF2-40B4-BE49-F238E27FC236}">
                <a16:creationId xmlns:a16="http://schemas.microsoft.com/office/drawing/2014/main" id="{29035E77-D6DE-CF88-6010-0E72C880C51F}"/>
              </a:ext>
            </a:extLst>
          </p:cNvPr>
          <p:cNvSpPr/>
          <p:nvPr/>
        </p:nvSpPr>
        <p:spPr bwMode="auto">
          <a:xfrm>
            <a:off x="8274422" y="2126354"/>
            <a:ext cx="3625869" cy="4467224"/>
          </a:xfrm>
          <a:prstGeom prst="roundRect">
            <a:avLst>
              <a:gd name="adj"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pic>
        <p:nvPicPr>
          <p:cNvPr id="18" name="Рисунок 17">
            <a:extLst>
              <a:ext uri="{FF2B5EF4-FFF2-40B4-BE49-F238E27FC236}">
                <a16:creationId xmlns:a16="http://schemas.microsoft.com/office/drawing/2014/main" id="{E8C98868-8034-2311-256C-B5E21B77E8DB}"/>
              </a:ext>
            </a:extLst>
          </p:cNvPr>
          <p:cNvPicPr>
            <a:picLocks noChangeAspect="1"/>
          </p:cNvPicPr>
          <p:nvPr/>
        </p:nvPicPr>
        <p:blipFill>
          <a:blip r:embed="rId3"/>
          <a:srcRect l="3151" t="65556" r="45609"/>
          <a:stretch/>
        </p:blipFill>
        <p:spPr bwMode="auto">
          <a:xfrm>
            <a:off x="9020756" y="4526123"/>
            <a:ext cx="2368174" cy="772036"/>
          </a:xfrm>
          <a:prstGeom prst="rect">
            <a:avLst/>
          </a:prstGeom>
        </p:spPr>
      </p:pic>
      <p:pic>
        <p:nvPicPr>
          <p:cNvPr id="19" name="Рисунок 18">
            <a:extLst>
              <a:ext uri="{FF2B5EF4-FFF2-40B4-BE49-F238E27FC236}">
                <a16:creationId xmlns:a16="http://schemas.microsoft.com/office/drawing/2014/main" id="{BF082F51-9F18-1BE6-2D8F-BCCF7A5CE696}"/>
              </a:ext>
            </a:extLst>
          </p:cNvPr>
          <p:cNvPicPr>
            <a:picLocks noChangeAspect="1"/>
          </p:cNvPicPr>
          <p:nvPr/>
        </p:nvPicPr>
        <p:blipFill>
          <a:blip r:embed="rId3"/>
          <a:srcRect l="785" t="7427" r="82398" b="57695"/>
          <a:stretch/>
        </p:blipFill>
        <p:spPr bwMode="auto">
          <a:xfrm>
            <a:off x="8970146" y="2483880"/>
            <a:ext cx="976003" cy="981744"/>
          </a:xfrm>
          <a:prstGeom prst="rect">
            <a:avLst/>
          </a:prstGeom>
        </p:spPr>
      </p:pic>
      <p:pic>
        <p:nvPicPr>
          <p:cNvPr id="20" name="Рисунок 19">
            <a:extLst>
              <a:ext uri="{FF2B5EF4-FFF2-40B4-BE49-F238E27FC236}">
                <a16:creationId xmlns:a16="http://schemas.microsoft.com/office/drawing/2014/main" id="{C8EFB88A-E875-E2FB-0465-9354238CD2A0}"/>
              </a:ext>
            </a:extLst>
          </p:cNvPr>
          <p:cNvPicPr>
            <a:picLocks noChangeAspect="1"/>
          </p:cNvPicPr>
          <p:nvPr/>
        </p:nvPicPr>
        <p:blipFill>
          <a:blip r:embed="rId3"/>
          <a:srcRect l="57358" t="52503" r="6042" b="7111"/>
          <a:stretch/>
        </p:blipFill>
        <p:spPr bwMode="auto">
          <a:xfrm>
            <a:off x="9342832" y="5428106"/>
            <a:ext cx="1724024" cy="922586"/>
          </a:xfrm>
          <a:prstGeom prst="rect">
            <a:avLst/>
          </a:prstGeom>
        </p:spPr>
      </p:pic>
      <p:pic>
        <p:nvPicPr>
          <p:cNvPr id="21" name="Рисунок 20">
            <a:extLst>
              <a:ext uri="{FF2B5EF4-FFF2-40B4-BE49-F238E27FC236}">
                <a16:creationId xmlns:a16="http://schemas.microsoft.com/office/drawing/2014/main" id="{9386BFCE-1512-173C-790C-CDD241C3702A}"/>
              </a:ext>
            </a:extLst>
          </p:cNvPr>
          <p:cNvPicPr>
            <a:picLocks noChangeAspect="1"/>
          </p:cNvPicPr>
          <p:nvPr/>
        </p:nvPicPr>
        <p:blipFill>
          <a:blip r:embed="rId10"/>
          <a:srcRect l="3494"/>
          <a:stretch/>
        </p:blipFill>
        <p:spPr bwMode="auto">
          <a:xfrm>
            <a:off x="10204844" y="2533021"/>
            <a:ext cx="1075112" cy="970292"/>
          </a:xfrm>
          <a:prstGeom prst="rect">
            <a:avLst/>
          </a:prstGeom>
        </p:spPr>
      </p:pic>
      <p:pic>
        <p:nvPicPr>
          <p:cNvPr id="22" name="Рисунок 21">
            <a:extLst>
              <a:ext uri="{FF2B5EF4-FFF2-40B4-BE49-F238E27FC236}">
                <a16:creationId xmlns:a16="http://schemas.microsoft.com/office/drawing/2014/main" id="{CDD0B6F2-FC9A-D2DD-EF8E-F87BB95937E5}"/>
              </a:ext>
            </a:extLst>
          </p:cNvPr>
          <p:cNvPicPr>
            <a:picLocks noChangeAspect="1"/>
          </p:cNvPicPr>
          <p:nvPr/>
        </p:nvPicPr>
        <p:blipFill>
          <a:blip r:embed="rId11"/>
          <a:stretch/>
        </p:blipFill>
        <p:spPr bwMode="auto">
          <a:xfrm>
            <a:off x="8831472" y="3601041"/>
            <a:ext cx="2557458" cy="757007"/>
          </a:xfrm>
          <a:prstGeom prst="rect">
            <a:avLst/>
          </a:prstGeom>
        </p:spPr>
      </p:pic>
      <p:sp>
        <p:nvSpPr>
          <p:cNvPr id="23" name="Прямоугольник: скругленные углы 22">
            <a:extLst>
              <a:ext uri="{FF2B5EF4-FFF2-40B4-BE49-F238E27FC236}">
                <a16:creationId xmlns:a16="http://schemas.microsoft.com/office/drawing/2014/main" id="{99EE0540-E02F-B4C9-F816-90B88D47FDB1}"/>
              </a:ext>
            </a:extLst>
          </p:cNvPr>
          <p:cNvSpPr/>
          <p:nvPr/>
        </p:nvSpPr>
        <p:spPr bwMode="auto">
          <a:xfrm>
            <a:off x="8274421" y="1374552"/>
            <a:ext cx="3625869" cy="651790"/>
          </a:xfrm>
          <a:prstGeom prst="roundRect">
            <a:avLst>
              <a:gd name="adj"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
        <p:nvSpPr>
          <p:cNvPr id="24" name="TextBox 23">
            <a:extLst>
              <a:ext uri="{FF2B5EF4-FFF2-40B4-BE49-F238E27FC236}">
                <a16:creationId xmlns:a16="http://schemas.microsoft.com/office/drawing/2014/main" id="{C4C01098-D389-EF06-AFCF-F72D4B8A9124}"/>
              </a:ext>
            </a:extLst>
          </p:cNvPr>
          <p:cNvSpPr txBox="1"/>
          <p:nvPr/>
        </p:nvSpPr>
        <p:spPr bwMode="auto">
          <a:xfrm>
            <a:off x="8448264" y="1386228"/>
            <a:ext cx="3278831" cy="64011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ctr">
              <a:defRPr/>
            </a:pPr>
            <a:r>
              <a:rPr lang="en-US" sz="1800" b="1" i="0" u="none" strike="noStrike" cap="none" spc="0" dirty="0" err="1">
                <a:solidFill>
                  <a:srgbClr val="000000"/>
                </a:solidFill>
                <a:latin typeface="Segoe UI"/>
                <a:cs typeface="Segoe UI"/>
              </a:rPr>
              <a:t>Обработка</a:t>
            </a:r>
            <a:r>
              <a:rPr lang="en-US" sz="1800" b="1" i="0" u="none" strike="noStrike" cap="none" spc="0" dirty="0">
                <a:solidFill>
                  <a:srgbClr val="000000"/>
                </a:solidFill>
                <a:latin typeface="Segoe UI"/>
                <a:cs typeface="Segoe UI"/>
              </a:rPr>
              <a:t> и </a:t>
            </a:r>
            <a:r>
              <a:rPr lang="en-US" sz="1800" b="1" i="0" u="none" strike="noStrike" cap="none" spc="0" dirty="0" err="1">
                <a:solidFill>
                  <a:srgbClr val="000000"/>
                </a:solidFill>
                <a:latin typeface="Segoe UI"/>
                <a:cs typeface="Segoe UI"/>
              </a:rPr>
              <a:t>анализ</a:t>
            </a:r>
            <a:r>
              <a:rPr lang="en-US" sz="1800" b="1" i="0" u="none" strike="noStrike" cap="none" spc="0" dirty="0">
                <a:solidFill>
                  <a:srgbClr val="000000"/>
                </a:solidFill>
                <a:latin typeface="Segoe UI"/>
                <a:cs typeface="Segoe UI"/>
              </a:rPr>
              <a:t> </a:t>
            </a:r>
            <a:r>
              <a:rPr lang="en-US" sz="1800" b="1" i="0" u="none" strike="noStrike" cap="none" spc="0" dirty="0" err="1">
                <a:solidFill>
                  <a:srgbClr val="000000"/>
                </a:solidFill>
                <a:latin typeface="Segoe UI"/>
                <a:cs typeface="Segoe UI"/>
              </a:rPr>
              <a:t>данных</a:t>
            </a:r>
            <a:endParaRPr dirty="0"/>
          </a:p>
        </p:txBody>
      </p:sp>
    </p:spTree>
    <p:extLst>
      <p:ext uri="{BB962C8B-B14F-4D97-AF65-F5344CB8AC3E}">
        <p14:creationId xmlns:p14="http://schemas.microsoft.com/office/powerpoint/2010/main" val="23543649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E727212-4F56-E766-4CD0-E21AEE7D477C}"/>
              </a:ext>
            </a:extLst>
          </p:cNvPr>
          <p:cNvSpPr>
            <a:spLocks noGrp="1"/>
          </p:cNvSpPr>
          <p:nvPr>
            <p:ph type="body" sz="quarter" idx="10"/>
          </p:nvPr>
        </p:nvSpPr>
        <p:spPr/>
        <p:txBody>
          <a:bodyPr/>
          <a:lstStyle/>
          <a:p>
            <a:r>
              <a:rPr lang="ru-RU" dirty="0"/>
              <a:t>Информация и данные в вычислительных устройствах</a:t>
            </a:r>
          </a:p>
        </p:txBody>
      </p:sp>
    </p:spTree>
    <p:extLst>
      <p:ext uri="{BB962C8B-B14F-4D97-AF65-F5344CB8AC3E}">
        <p14:creationId xmlns:p14="http://schemas.microsoft.com/office/powerpoint/2010/main" val="2560204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106B21F-4DE0-1CA9-81FD-B398C198C477}"/>
              </a:ext>
            </a:extLst>
          </p:cNvPr>
          <p:cNvSpPr>
            <a:spLocks noGrp="1"/>
          </p:cNvSpPr>
          <p:nvPr>
            <p:ph type="body" sz="quarter" idx="10"/>
          </p:nvPr>
        </p:nvSpPr>
        <p:spPr/>
        <p:txBody>
          <a:bodyPr/>
          <a:lstStyle/>
          <a:p>
            <a:r>
              <a:rPr lang="ru-RU" dirty="0"/>
              <a:t>Информация</a:t>
            </a:r>
          </a:p>
        </p:txBody>
      </p:sp>
      <p:sp>
        <p:nvSpPr>
          <p:cNvPr id="5" name="Текст 4">
            <a:extLst>
              <a:ext uri="{FF2B5EF4-FFF2-40B4-BE49-F238E27FC236}">
                <a16:creationId xmlns:a16="http://schemas.microsoft.com/office/drawing/2014/main" id="{11DB3FCD-CBCE-E4CB-F17E-B19BBA76B6D1}"/>
              </a:ext>
            </a:extLst>
          </p:cNvPr>
          <p:cNvSpPr>
            <a:spLocks noGrp="1"/>
          </p:cNvSpPr>
          <p:nvPr>
            <p:ph type="body" sz="quarter" idx="11"/>
          </p:nvPr>
        </p:nvSpPr>
        <p:spPr/>
        <p:txBody>
          <a:bodyPr/>
          <a:lstStyle/>
          <a:p>
            <a:pPr marL="0" indent="0">
              <a:buNone/>
            </a:pPr>
            <a:r>
              <a:rPr lang="ru-RU" b="1" dirty="0"/>
              <a:t>Информация</a:t>
            </a:r>
            <a:r>
              <a:rPr lang="ru-RU" dirty="0"/>
              <a:t> - нематериальная сущность, при помощи которой с любой точностью можно описывать реальные (материальные), виртуальные (возможные) и понятийные (абстрактные) сущности</a:t>
            </a:r>
          </a:p>
        </p:txBody>
      </p:sp>
    </p:spTree>
    <p:extLst>
      <p:ext uri="{BB962C8B-B14F-4D97-AF65-F5344CB8AC3E}">
        <p14:creationId xmlns:p14="http://schemas.microsoft.com/office/powerpoint/2010/main" val="19147469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106B21F-4DE0-1CA9-81FD-B398C198C477}"/>
              </a:ext>
            </a:extLst>
          </p:cNvPr>
          <p:cNvSpPr>
            <a:spLocks noGrp="1"/>
          </p:cNvSpPr>
          <p:nvPr>
            <p:ph type="body" sz="quarter" idx="10"/>
          </p:nvPr>
        </p:nvSpPr>
        <p:spPr/>
        <p:txBody>
          <a:bodyPr/>
          <a:lstStyle/>
          <a:p>
            <a:r>
              <a:rPr lang="ru-RU" dirty="0"/>
              <a:t>Информация</a:t>
            </a:r>
          </a:p>
        </p:txBody>
      </p:sp>
      <p:pic>
        <p:nvPicPr>
          <p:cNvPr id="4" name="Рисунок 3">
            <a:extLst>
              <a:ext uri="{FF2B5EF4-FFF2-40B4-BE49-F238E27FC236}">
                <a16:creationId xmlns:a16="http://schemas.microsoft.com/office/drawing/2014/main" id="{16B4FF1D-E374-BEFF-337E-E3E1A54C7DEE}"/>
              </a:ext>
            </a:extLst>
          </p:cNvPr>
          <p:cNvPicPr>
            <a:picLocks noChangeAspect="1"/>
          </p:cNvPicPr>
          <p:nvPr/>
        </p:nvPicPr>
        <p:blipFill>
          <a:blip r:embed="rId3"/>
          <a:stretch/>
        </p:blipFill>
        <p:spPr bwMode="auto">
          <a:xfrm>
            <a:off x="3754188" y="1945500"/>
            <a:ext cx="5463866" cy="4122321"/>
          </a:xfrm>
          <a:prstGeom prst="rect">
            <a:avLst/>
          </a:prstGeom>
        </p:spPr>
      </p:pic>
    </p:spTree>
    <p:extLst>
      <p:ext uri="{BB962C8B-B14F-4D97-AF65-F5344CB8AC3E}">
        <p14:creationId xmlns:p14="http://schemas.microsoft.com/office/powerpoint/2010/main" val="232567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A2F3CAA-A3E3-4330-8BC9-5A144B1BE8B9}"/>
              </a:ext>
            </a:extLst>
          </p:cNvPr>
          <p:cNvSpPr>
            <a:spLocks noGrp="1"/>
          </p:cNvSpPr>
          <p:nvPr>
            <p:ph type="body" sz="quarter" idx="10"/>
          </p:nvPr>
        </p:nvSpPr>
        <p:spPr>
          <a:xfrm>
            <a:off x="4908263" y="212653"/>
            <a:ext cx="7170359" cy="854147"/>
          </a:xfrm>
        </p:spPr>
        <p:txBody>
          <a:bodyPr/>
          <a:lstStyle/>
          <a:p>
            <a:r>
              <a:rPr lang="ru-RU" sz="4800" dirty="0"/>
              <a:t>Список тем дисциплины</a:t>
            </a:r>
          </a:p>
        </p:txBody>
      </p:sp>
      <p:sp>
        <p:nvSpPr>
          <p:cNvPr id="3" name="Текст 2">
            <a:extLst>
              <a:ext uri="{FF2B5EF4-FFF2-40B4-BE49-F238E27FC236}">
                <a16:creationId xmlns:a16="http://schemas.microsoft.com/office/drawing/2014/main" id="{827780DF-E603-4F8F-B2DE-7981F13517E0}"/>
              </a:ext>
            </a:extLst>
          </p:cNvPr>
          <p:cNvSpPr>
            <a:spLocks noGrp="1"/>
          </p:cNvSpPr>
          <p:nvPr>
            <p:ph type="body" sz="quarter" idx="11"/>
          </p:nvPr>
        </p:nvSpPr>
        <p:spPr/>
        <p:txBody>
          <a:bodyPr/>
          <a:lstStyle/>
          <a:p>
            <a:pPr marL="305908" indent="-305908">
              <a:lnSpc>
                <a:spcPct val="90000"/>
              </a:lnSpc>
              <a:spcBef>
                <a:spcPts val="1416"/>
              </a:spcBef>
              <a:buFont typeface="Arial" panose="020B0604020202020204" pitchFamily="34" charset="0"/>
              <a:buAutoNum type="arabicPeriod"/>
              <a:defRPr/>
            </a:pPr>
            <a:r>
              <a:rPr lang="ru-RU" sz="2400" dirty="0"/>
              <a:t>Технологии хранения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сбора информации</a:t>
            </a:r>
          </a:p>
          <a:p>
            <a:pPr marL="305908" indent="-305908">
              <a:lnSpc>
                <a:spcPct val="90000"/>
              </a:lnSpc>
              <a:spcBef>
                <a:spcPts val="1416"/>
              </a:spcBef>
              <a:buFont typeface="Arial" panose="020B0604020202020204" pitchFamily="34" charset="0"/>
              <a:buAutoNum type="arabicPeriod"/>
              <a:defRPr/>
            </a:pPr>
            <a:r>
              <a:rPr lang="ru-RU" sz="2400" dirty="0"/>
              <a:t>Технологии структурирования данных</a:t>
            </a:r>
          </a:p>
          <a:p>
            <a:pPr marL="305908" indent="-305908">
              <a:lnSpc>
                <a:spcPct val="90000"/>
              </a:lnSpc>
              <a:spcBef>
                <a:spcPts val="1416"/>
              </a:spcBef>
              <a:buFont typeface="Arial" panose="020B0604020202020204" pitchFamily="34" charset="0"/>
              <a:buAutoNum type="arabicPeriod"/>
              <a:defRPr/>
            </a:pPr>
            <a:r>
              <a:rPr lang="ru-RU" sz="2400" dirty="0"/>
              <a:t>Преобразование и агрегация больших данных</a:t>
            </a:r>
          </a:p>
          <a:p>
            <a:pPr marL="0" indent="0">
              <a:lnSpc>
                <a:spcPct val="90000"/>
              </a:lnSpc>
              <a:spcBef>
                <a:spcPts val="1416"/>
              </a:spcBef>
              <a:buNone/>
              <a:defRPr/>
            </a:pPr>
            <a:r>
              <a:rPr lang="ru-RU" sz="2400" dirty="0"/>
              <a:t>5. Технологии обработки данных: обогащение</a:t>
            </a:r>
          </a:p>
          <a:p>
            <a:pPr marL="0" indent="0">
              <a:lnSpc>
                <a:spcPct val="90000"/>
              </a:lnSpc>
              <a:spcBef>
                <a:spcPts val="1416"/>
              </a:spcBef>
              <a:buNone/>
              <a:defRPr/>
            </a:pPr>
            <a:r>
              <a:rPr lang="ru-RU" sz="2400" dirty="0"/>
              <a:t>6. Технологии аналитики больших данных</a:t>
            </a:r>
          </a:p>
          <a:p>
            <a:pPr marL="0" indent="0">
              <a:lnSpc>
                <a:spcPct val="90000"/>
              </a:lnSpc>
              <a:spcBef>
                <a:spcPts val="1416"/>
              </a:spcBef>
              <a:buNone/>
              <a:defRPr/>
            </a:pPr>
            <a:r>
              <a:rPr lang="ru-RU" sz="2400" dirty="0"/>
              <a:t>7. Технологии визуализации больших данных</a:t>
            </a:r>
          </a:p>
        </p:txBody>
      </p:sp>
    </p:spTree>
    <p:extLst>
      <p:ext uri="{BB962C8B-B14F-4D97-AF65-F5344CB8AC3E}">
        <p14:creationId xmlns:p14="http://schemas.microsoft.com/office/powerpoint/2010/main" val="20151404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106B21F-4DE0-1CA9-81FD-B398C198C477}"/>
              </a:ext>
            </a:extLst>
          </p:cNvPr>
          <p:cNvSpPr>
            <a:spLocks noGrp="1"/>
          </p:cNvSpPr>
          <p:nvPr>
            <p:ph type="body" sz="quarter" idx="10"/>
          </p:nvPr>
        </p:nvSpPr>
        <p:spPr/>
        <p:txBody>
          <a:bodyPr/>
          <a:lstStyle/>
          <a:p>
            <a:r>
              <a:rPr lang="ru-RU" dirty="0"/>
              <a:t>Бит, байт</a:t>
            </a:r>
          </a:p>
        </p:txBody>
      </p:sp>
    </p:spTree>
    <p:extLst>
      <p:ext uri="{BB962C8B-B14F-4D97-AF65-F5344CB8AC3E}">
        <p14:creationId xmlns:p14="http://schemas.microsoft.com/office/powerpoint/2010/main" val="1174305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106B21F-4DE0-1CA9-81FD-B398C198C477}"/>
              </a:ext>
            </a:extLst>
          </p:cNvPr>
          <p:cNvSpPr>
            <a:spLocks noGrp="1"/>
          </p:cNvSpPr>
          <p:nvPr>
            <p:ph type="body" sz="quarter" idx="10"/>
          </p:nvPr>
        </p:nvSpPr>
        <p:spPr/>
        <p:txBody>
          <a:bodyPr/>
          <a:lstStyle/>
          <a:p>
            <a:r>
              <a:rPr lang="ru-RU" dirty="0"/>
              <a:t>Бит, байт</a:t>
            </a:r>
          </a:p>
        </p:txBody>
      </p:sp>
      <p:pic>
        <p:nvPicPr>
          <p:cNvPr id="5" name="Рисунок 4">
            <a:extLst>
              <a:ext uri="{FF2B5EF4-FFF2-40B4-BE49-F238E27FC236}">
                <a16:creationId xmlns:a16="http://schemas.microsoft.com/office/drawing/2014/main" id="{B657E38D-0CEC-8600-2472-6747C8474C48}"/>
              </a:ext>
            </a:extLst>
          </p:cNvPr>
          <p:cNvPicPr>
            <a:picLocks noChangeAspect="1"/>
          </p:cNvPicPr>
          <p:nvPr/>
        </p:nvPicPr>
        <p:blipFill>
          <a:blip r:embed="rId3"/>
          <a:stretch/>
        </p:blipFill>
        <p:spPr bwMode="auto">
          <a:xfrm>
            <a:off x="7076674" y="1829822"/>
            <a:ext cx="1770507" cy="2018455"/>
          </a:xfrm>
          <a:prstGeom prst="rect">
            <a:avLst/>
          </a:prstGeom>
        </p:spPr>
      </p:pic>
      <p:pic>
        <p:nvPicPr>
          <p:cNvPr id="6" name="Рисунок 5">
            <a:extLst>
              <a:ext uri="{FF2B5EF4-FFF2-40B4-BE49-F238E27FC236}">
                <a16:creationId xmlns:a16="http://schemas.microsoft.com/office/drawing/2014/main" id="{FF79BFF5-FE62-03AB-9BC9-75ED2170EC60}"/>
              </a:ext>
            </a:extLst>
          </p:cNvPr>
          <p:cNvPicPr>
            <a:picLocks noChangeAspect="1"/>
          </p:cNvPicPr>
          <p:nvPr/>
        </p:nvPicPr>
        <p:blipFill>
          <a:blip r:embed="rId4"/>
          <a:srcRect l="2452" t="4236" r="1962" b="4236"/>
          <a:stretch/>
        </p:blipFill>
        <p:spPr bwMode="auto">
          <a:xfrm>
            <a:off x="3364831" y="1783625"/>
            <a:ext cx="3638480" cy="2110851"/>
          </a:xfrm>
          <a:prstGeom prst="rect">
            <a:avLst/>
          </a:prstGeom>
        </p:spPr>
      </p:pic>
    </p:spTree>
    <p:extLst>
      <p:ext uri="{BB962C8B-B14F-4D97-AF65-F5344CB8AC3E}">
        <p14:creationId xmlns:p14="http://schemas.microsoft.com/office/powerpoint/2010/main" val="12862823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106B21F-4DE0-1CA9-81FD-B398C198C477}"/>
              </a:ext>
            </a:extLst>
          </p:cNvPr>
          <p:cNvSpPr>
            <a:spLocks noGrp="1"/>
          </p:cNvSpPr>
          <p:nvPr>
            <p:ph type="body" sz="quarter" idx="10"/>
          </p:nvPr>
        </p:nvSpPr>
        <p:spPr/>
        <p:txBody>
          <a:bodyPr/>
          <a:lstStyle/>
          <a:p>
            <a:r>
              <a:rPr lang="ru-RU" dirty="0"/>
              <a:t>Бит, байт</a:t>
            </a:r>
          </a:p>
        </p:txBody>
      </p:sp>
      <p:pic>
        <p:nvPicPr>
          <p:cNvPr id="3" name="Рисунок 2">
            <a:extLst>
              <a:ext uri="{FF2B5EF4-FFF2-40B4-BE49-F238E27FC236}">
                <a16:creationId xmlns:a16="http://schemas.microsoft.com/office/drawing/2014/main" id="{04104C08-5105-48B2-5984-1ACCFE4468F8}"/>
              </a:ext>
            </a:extLst>
          </p:cNvPr>
          <p:cNvPicPr>
            <a:picLocks noChangeAspect="1"/>
          </p:cNvPicPr>
          <p:nvPr/>
        </p:nvPicPr>
        <p:blipFill>
          <a:blip r:embed="rId3"/>
          <a:stretch/>
        </p:blipFill>
        <p:spPr bwMode="auto">
          <a:xfrm>
            <a:off x="7076674" y="1829822"/>
            <a:ext cx="1770507" cy="2018455"/>
          </a:xfrm>
          <a:prstGeom prst="rect">
            <a:avLst/>
          </a:prstGeom>
        </p:spPr>
      </p:pic>
      <p:pic>
        <p:nvPicPr>
          <p:cNvPr id="4" name="Рисунок 3">
            <a:extLst>
              <a:ext uri="{FF2B5EF4-FFF2-40B4-BE49-F238E27FC236}">
                <a16:creationId xmlns:a16="http://schemas.microsoft.com/office/drawing/2014/main" id="{64383751-1F84-9FE1-2119-713F605D95F8}"/>
              </a:ext>
            </a:extLst>
          </p:cNvPr>
          <p:cNvPicPr>
            <a:picLocks noChangeAspect="1"/>
          </p:cNvPicPr>
          <p:nvPr/>
        </p:nvPicPr>
        <p:blipFill>
          <a:blip r:embed="rId4"/>
          <a:srcRect l="2452" t="4236" r="1962" b="4236"/>
          <a:stretch/>
        </p:blipFill>
        <p:spPr bwMode="auto">
          <a:xfrm>
            <a:off x="3364831" y="1783625"/>
            <a:ext cx="3638480" cy="2110851"/>
          </a:xfrm>
          <a:prstGeom prst="rect">
            <a:avLst/>
          </a:prstGeom>
        </p:spPr>
      </p:pic>
      <p:pic>
        <p:nvPicPr>
          <p:cNvPr id="5" name="Рисунок 4">
            <a:extLst>
              <a:ext uri="{FF2B5EF4-FFF2-40B4-BE49-F238E27FC236}">
                <a16:creationId xmlns:a16="http://schemas.microsoft.com/office/drawing/2014/main" id="{7B873AF2-525E-8BEE-CD41-434517CDB8CC}"/>
              </a:ext>
            </a:extLst>
          </p:cNvPr>
          <p:cNvPicPr>
            <a:picLocks noChangeAspect="1"/>
          </p:cNvPicPr>
          <p:nvPr/>
        </p:nvPicPr>
        <p:blipFill>
          <a:blip r:embed="rId5"/>
          <a:stretch/>
        </p:blipFill>
        <p:spPr bwMode="auto">
          <a:xfrm>
            <a:off x="3557196" y="4547034"/>
            <a:ext cx="5557055" cy="1551813"/>
          </a:xfrm>
          <a:prstGeom prst="rect">
            <a:avLst/>
          </a:prstGeom>
        </p:spPr>
      </p:pic>
    </p:spTree>
    <p:extLst>
      <p:ext uri="{BB962C8B-B14F-4D97-AF65-F5344CB8AC3E}">
        <p14:creationId xmlns:p14="http://schemas.microsoft.com/office/powerpoint/2010/main" val="36825218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AE3BE64-42BC-F0FB-42F3-EEAE91471B00}"/>
              </a:ext>
            </a:extLst>
          </p:cNvPr>
          <p:cNvSpPr>
            <a:spLocks noGrp="1"/>
          </p:cNvSpPr>
          <p:nvPr>
            <p:ph type="body" sz="quarter" idx="10"/>
          </p:nvPr>
        </p:nvSpPr>
        <p:spPr/>
        <p:txBody>
          <a:bodyPr/>
          <a:lstStyle/>
          <a:p>
            <a:r>
              <a:rPr lang="ru-RU" dirty="0"/>
              <a:t>Машинное слово</a:t>
            </a:r>
          </a:p>
        </p:txBody>
      </p:sp>
      <p:pic>
        <p:nvPicPr>
          <p:cNvPr id="4" name="Рисунок 3">
            <a:extLst>
              <a:ext uri="{FF2B5EF4-FFF2-40B4-BE49-F238E27FC236}">
                <a16:creationId xmlns:a16="http://schemas.microsoft.com/office/drawing/2014/main" id="{2B158BBA-6442-4779-0506-1309BC1F8CA3}"/>
              </a:ext>
            </a:extLst>
          </p:cNvPr>
          <p:cNvPicPr>
            <a:picLocks noChangeAspect="1"/>
          </p:cNvPicPr>
          <p:nvPr/>
        </p:nvPicPr>
        <p:blipFill>
          <a:blip r:embed="rId3"/>
          <a:stretch/>
        </p:blipFill>
        <p:spPr bwMode="auto">
          <a:xfrm>
            <a:off x="3618319" y="2147430"/>
            <a:ext cx="5735604" cy="3495573"/>
          </a:xfrm>
          <a:prstGeom prst="rect">
            <a:avLst/>
          </a:prstGeom>
        </p:spPr>
      </p:pic>
    </p:spTree>
    <p:extLst>
      <p:ext uri="{BB962C8B-B14F-4D97-AF65-F5344CB8AC3E}">
        <p14:creationId xmlns:p14="http://schemas.microsoft.com/office/powerpoint/2010/main" val="1499433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83B5D3CB-632F-3D26-5F63-177D0281CBC0}"/>
              </a:ext>
            </a:extLst>
          </p:cNvPr>
          <p:cNvSpPr>
            <a:spLocks noGrp="1"/>
          </p:cNvSpPr>
          <p:nvPr>
            <p:ph type="body" sz="quarter" idx="10"/>
          </p:nvPr>
        </p:nvSpPr>
        <p:spPr/>
        <p:txBody>
          <a:bodyPr/>
          <a:lstStyle/>
          <a:p>
            <a:r>
              <a:rPr lang="ru-RU" dirty="0"/>
              <a:t>Целый тип</a:t>
            </a:r>
          </a:p>
        </p:txBody>
      </p:sp>
      <p:sp>
        <p:nvSpPr>
          <p:cNvPr id="3" name="Текст 2">
            <a:extLst>
              <a:ext uri="{FF2B5EF4-FFF2-40B4-BE49-F238E27FC236}">
                <a16:creationId xmlns:a16="http://schemas.microsoft.com/office/drawing/2014/main" id="{F09A3926-EFB5-4EC3-274C-67E90D80233D}"/>
              </a:ext>
            </a:extLst>
          </p:cNvPr>
          <p:cNvSpPr>
            <a:spLocks noGrp="1"/>
          </p:cNvSpPr>
          <p:nvPr>
            <p:ph type="body" sz="quarter" idx="11"/>
          </p:nvPr>
        </p:nvSpPr>
        <p:spPr/>
        <p:txBody>
          <a:bodyPr/>
          <a:lstStyle/>
          <a:p>
            <a:endParaRPr lang="ru-RU" dirty="0"/>
          </a:p>
        </p:txBody>
      </p:sp>
    </p:spTree>
    <p:extLst>
      <p:ext uri="{BB962C8B-B14F-4D97-AF65-F5344CB8AC3E}">
        <p14:creationId xmlns:p14="http://schemas.microsoft.com/office/powerpoint/2010/main" val="29337648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AEE9CA2-8232-3ACF-6193-A863202AB86D}"/>
              </a:ext>
            </a:extLst>
          </p:cNvPr>
          <p:cNvSpPr>
            <a:spLocks noGrp="1"/>
          </p:cNvSpPr>
          <p:nvPr>
            <p:ph type="body" sz="quarter" idx="10"/>
          </p:nvPr>
        </p:nvSpPr>
        <p:spPr/>
        <p:txBody>
          <a:bodyPr/>
          <a:lstStyle/>
          <a:p>
            <a:r>
              <a:rPr lang="ru-RU" dirty="0"/>
              <a:t>Целый тип</a:t>
            </a:r>
          </a:p>
        </p:txBody>
      </p:sp>
      <p:pic>
        <p:nvPicPr>
          <p:cNvPr id="4" name="Рисунок 3">
            <a:extLst>
              <a:ext uri="{FF2B5EF4-FFF2-40B4-BE49-F238E27FC236}">
                <a16:creationId xmlns:a16="http://schemas.microsoft.com/office/drawing/2014/main" id="{A5C4567D-D662-F3EC-7613-4EC4D9E15AA5}"/>
              </a:ext>
            </a:extLst>
          </p:cNvPr>
          <p:cNvPicPr>
            <a:picLocks noChangeAspect="1"/>
          </p:cNvPicPr>
          <p:nvPr/>
        </p:nvPicPr>
        <p:blipFill>
          <a:blip r:embed="rId3"/>
          <a:srcRect t="7438"/>
          <a:stretch/>
        </p:blipFill>
        <p:spPr bwMode="auto">
          <a:xfrm>
            <a:off x="3069050" y="2021774"/>
            <a:ext cx="6834141" cy="4060057"/>
          </a:xfrm>
          <a:prstGeom prst="rect">
            <a:avLst/>
          </a:prstGeom>
        </p:spPr>
      </p:pic>
    </p:spTree>
    <p:extLst>
      <p:ext uri="{BB962C8B-B14F-4D97-AF65-F5344CB8AC3E}">
        <p14:creationId xmlns:p14="http://schemas.microsoft.com/office/powerpoint/2010/main" val="2336435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477B1D4-6107-C406-F207-670CE03F6607}"/>
              </a:ext>
            </a:extLst>
          </p:cNvPr>
          <p:cNvSpPr>
            <a:spLocks noGrp="1"/>
          </p:cNvSpPr>
          <p:nvPr>
            <p:ph type="body" sz="quarter" idx="10"/>
          </p:nvPr>
        </p:nvSpPr>
        <p:spPr/>
        <p:txBody>
          <a:bodyPr/>
          <a:lstStyle/>
          <a:p>
            <a:r>
              <a:rPr lang="ru-RU" dirty="0"/>
              <a:t>Кодовые таблицы символов</a:t>
            </a:r>
          </a:p>
        </p:txBody>
      </p:sp>
      <p:sp>
        <p:nvSpPr>
          <p:cNvPr id="3" name="Текст 2">
            <a:extLst>
              <a:ext uri="{FF2B5EF4-FFF2-40B4-BE49-F238E27FC236}">
                <a16:creationId xmlns:a16="http://schemas.microsoft.com/office/drawing/2014/main" id="{0F4906F0-B110-069D-1526-A620D313CDA1}"/>
              </a:ext>
            </a:extLst>
          </p:cNvPr>
          <p:cNvSpPr>
            <a:spLocks noGrp="1"/>
          </p:cNvSpPr>
          <p:nvPr>
            <p:ph type="body" sz="quarter" idx="11"/>
          </p:nvPr>
        </p:nvSpPr>
        <p:spPr/>
        <p:txBody>
          <a:bodyPr/>
          <a:lstStyle/>
          <a:p>
            <a:endParaRPr lang="ru-RU" dirty="0"/>
          </a:p>
        </p:txBody>
      </p:sp>
    </p:spTree>
    <p:extLst>
      <p:ext uri="{BB962C8B-B14F-4D97-AF65-F5344CB8AC3E}">
        <p14:creationId xmlns:p14="http://schemas.microsoft.com/office/powerpoint/2010/main" val="30561372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477B1D4-6107-C406-F207-670CE03F6607}"/>
              </a:ext>
            </a:extLst>
          </p:cNvPr>
          <p:cNvSpPr>
            <a:spLocks noGrp="1"/>
          </p:cNvSpPr>
          <p:nvPr>
            <p:ph type="body" sz="quarter" idx="10"/>
          </p:nvPr>
        </p:nvSpPr>
        <p:spPr/>
        <p:txBody>
          <a:bodyPr/>
          <a:lstStyle/>
          <a:p>
            <a:r>
              <a:rPr lang="ru-RU" dirty="0"/>
              <a:t>Кодовые таблицы символов</a:t>
            </a:r>
          </a:p>
        </p:txBody>
      </p:sp>
      <p:sp>
        <p:nvSpPr>
          <p:cNvPr id="3" name="Текст 2">
            <a:extLst>
              <a:ext uri="{FF2B5EF4-FFF2-40B4-BE49-F238E27FC236}">
                <a16:creationId xmlns:a16="http://schemas.microsoft.com/office/drawing/2014/main" id="{0F4906F0-B110-069D-1526-A620D313CDA1}"/>
              </a:ext>
            </a:extLst>
          </p:cNvPr>
          <p:cNvSpPr>
            <a:spLocks noGrp="1"/>
          </p:cNvSpPr>
          <p:nvPr>
            <p:ph type="body" sz="quarter" idx="11"/>
          </p:nvPr>
        </p:nvSpPr>
        <p:spPr/>
        <p:txBody>
          <a:bodyPr/>
          <a:lstStyle/>
          <a:p>
            <a:r>
              <a:rPr lang="ru-RU" sz="2400" b="1" dirty="0"/>
              <a:t>ASCII7</a:t>
            </a:r>
            <a:r>
              <a:rPr lang="ru-RU" sz="2400" dirty="0"/>
              <a:t> — первая кодировка, пригодная для работы с текстом</a:t>
            </a:r>
          </a:p>
          <a:p>
            <a:endParaRPr lang="ru-RU" dirty="0"/>
          </a:p>
        </p:txBody>
      </p:sp>
    </p:spTree>
    <p:extLst>
      <p:ext uri="{BB962C8B-B14F-4D97-AF65-F5344CB8AC3E}">
        <p14:creationId xmlns:p14="http://schemas.microsoft.com/office/powerpoint/2010/main" val="8453201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477B1D4-6107-C406-F207-670CE03F6607}"/>
              </a:ext>
            </a:extLst>
          </p:cNvPr>
          <p:cNvSpPr>
            <a:spLocks noGrp="1"/>
          </p:cNvSpPr>
          <p:nvPr>
            <p:ph type="body" sz="quarter" idx="10"/>
          </p:nvPr>
        </p:nvSpPr>
        <p:spPr/>
        <p:txBody>
          <a:bodyPr/>
          <a:lstStyle/>
          <a:p>
            <a:r>
              <a:rPr lang="ru-RU" dirty="0"/>
              <a:t>Кодовые таблицы символов</a:t>
            </a:r>
          </a:p>
        </p:txBody>
      </p:sp>
      <p:sp>
        <p:nvSpPr>
          <p:cNvPr id="3" name="Текст 2">
            <a:extLst>
              <a:ext uri="{FF2B5EF4-FFF2-40B4-BE49-F238E27FC236}">
                <a16:creationId xmlns:a16="http://schemas.microsoft.com/office/drawing/2014/main" id="{0F4906F0-B110-069D-1526-A620D313CDA1}"/>
              </a:ext>
            </a:extLst>
          </p:cNvPr>
          <p:cNvSpPr>
            <a:spLocks noGrp="1"/>
          </p:cNvSpPr>
          <p:nvPr>
            <p:ph type="body" sz="quarter" idx="11"/>
          </p:nvPr>
        </p:nvSpPr>
        <p:spPr/>
        <p:txBody>
          <a:bodyPr/>
          <a:lstStyle/>
          <a:p>
            <a:r>
              <a:rPr lang="ru-RU" sz="2400" b="1" dirty="0"/>
              <a:t>ASCII7</a:t>
            </a:r>
            <a:r>
              <a:rPr lang="ru-RU" sz="2400" dirty="0"/>
              <a:t> — первая кодировка, пригодная для работы с текстом</a:t>
            </a:r>
          </a:p>
          <a:p>
            <a:r>
              <a:rPr lang="en-US" sz="2400" b="1" dirty="0"/>
              <a:t>ASCII</a:t>
            </a:r>
            <a:r>
              <a:rPr lang="ru-RU" sz="2400" b="1" dirty="0"/>
              <a:t> </a:t>
            </a:r>
            <a:r>
              <a:rPr lang="ru-RU" sz="2400" dirty="0"/>
              <a:t>— возможность работы с национальным алфавитом</a:t>
            </a:r>
          </a:p>
          <a:p>
            <a:endParaRPr lang="ru-RU" dirty="0"/>
          </a:p>
        </p:txBody>
      </p:sp>
    </p:spTree>
    <p:extLst>
      <p:ext uri="{BB962C8B-B14F-4D97-AF65-F5344CB8AC3E}">
        <p14:creationId xmlns:p14="http://schemas.microsoft.com/office/powerpoint/2010/main" val="33691219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477B1D4-6107-C406-F207-670CE03F6607}"/>
              </a:ext>
            </a:extLst>
          </p:cNvPr>
          <p:cNvSpPr>
            <a:spLocks noGrp="1"/>
          </p:cNvSpPr>
          <p:nvPr>
            <p:ph type="body" sz="quarter" idx="10"/>
          </p:nvPr>
        </p:nvSpPr>
        <p:spPr/>
        <p:txBody>
          <a:bodyPr/>
          <a:lstStyle/>
          <a:p>
            <a:r>
              <a:rPr lang="ru-RU" dirty="0"/>
              <a:t>Кодовые таблицы символов</a:t>
            </a:r>
          </a:p>
        </p:txBody>
      </p:sp>
      <p:sp>
        <p:nvSpPr>
          <p:cNvPr id="3" name="Текст 2">
            <a:extLst>
              <a:ext uri="{FF2B5EF4-FFF2-40B4-BE49-F238E27FC236}">
                <a16:creationId xmlns:a16="http://schemas.microsoft.com/office/drawing/2014/main" id="{0F4906F0-B110-069D-1526-A620D313CDA1}"/>
              </a:ext>
            </a:extLst>
          </p:cNvPr>
          <p:cNvSpPr>
            <a:spLocks noGrp="1"/>
          </p:cNvSpPr>
          <p:nvPr>
            <p:ph type="body" sz="quarter" idx="11"/>
          </p:nvPr>
        </p:nvSpPr>
        <p:spPr/>
        <p:txBody>
          <a:bodyPr/>
          <a:lstStyle/>
          <a:p>
            <a:r>
              <a:rPr lang="ru-RU" sz="2400" b="1" dirty="0"/>
              <a:t>ASCII7</a:t>
            </a:r>
            <a:r>
              <a:rPr lang="ru-RU" sz="2400" dirty="0"/>
              <a:t> — первая кодировка, пригодная для работы с текстом</a:t>
            </a:r>
          </a:p>
          <a:p>
            <a:r>
              <a:rPr lang="en-US" sz="2400" b="1" dirty="0"/>
              <a:t>ASCII</a:t>
            </a:r>
            <a:r>
              <a:rPr lang="ru-RU" sz="2400" b="1" dirty="0"/>
              <a:t> </a:t>
            </a:r>
            <a:r>
              <a:rPr lang="ru-RU" sz="2400" dirty="0"/>
              <a:t>— возможность работы с национальным алфавитом</a:t>
            </a:r>
          </a:p>
          <a:p>
            <a:r>
              <a:rPr lang="ru-RU" sz="2400" b="1" dirty="0"/>
              <a:t>КОИ8-</a:t>
            </a:r>
            <a:r>
              <a:rPr lang="en-US" sz="2400" b="1" dirty="0"/>
              <a:t>R</a:t>
            </a:r>
            <a:r>
              <a:rPr lang="ru-RU" sz="2400" b="1" dirty="0"/>
              <a:t> </a:t>
            </a:r>
            <a:r>
              <a:rPr lang="ru-RU" sz="2400" dirty="0"/>
              <a:t>— первая русская кодировка</a:t>
            </a:r>
          </a:p>
          <a:p>
            <a:endParaRPr lang="ru-RU" dirty="0"/>
          </a:p>
        </p:txBody>
      </p:sp>
    </p:spTree>
    <p:extLst>
      <p:ext uri="{BB962C8B-B14F-4D97-AF65-F5344CB8AC3E}">
        <p14:creationId xmlns:p14="http://schemas.microsoft.com/office/powerpoint/2010/main" val="374227098"/>
      </p:ext>
    </p:extLst>
  </p:cSld>
  <p:clrMapOvr>
    <a:masterClrMapping/>
  </p:clrMapOvr>
</p:sld>
</file>

<file path=ppt/theme/theme1.xml><?xml version="1.0" encoding="utf-8"?>
<a:theme xmlns:a="http://schemas.openxmlformats.org/drawingml/2006/main" name="шаблон Jalinga">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Шаблон белый.potx" id="{D3B8C3D6-BB7F-4BAB-A376-1D4FDF649CF6}" vid="{484B9871-AB5D-4CA9-B789-4F3278ABC90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Шаблон белый_Положения лектора</Template>
  <TotalTime>713</TotalTime>
  <Words>9566</Words>
  <Application>Microsoft Office PowerPoint</Application>
  <PresentationFormat>Широкоэкранный</PresentationFormat>
  <Paragraphs>1034</Paragraphs>
  <Slides>139</Slides>
  <Notes>139</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139</vt:i4>
      </vt:variant>
    </vt:vector>
  </HeadingPairs>
  <TitlesOfParts>
    <vt:vector size="147" baseType="lpstr">
      <vt:lpstr>-apple-system</vt:lpstr>
      <vt:lpstr>Arial</vt:lpstr>
      <vt:lpstr>Calibri</vt:lpstr>
      <vt:lpstr>Roboto</vt:lpstr>
      <vt:lpstr>Segoe UI</vt:lpstr>
      <vt:lpstr>Times New Roman</vt:lpstr>
      <vt:lpstr>Wingdings</vt:lpstr>
      <vt:lpstr>шаблон Jalinga</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Саният Рагимова</dc:creator>
  <cp:lastModifiedBy>Игорь Староверов</cp:lastModifiedBy>
  <cp:revision>38</cp:revision>
  <dcterms:created xsi:type="dcterms:W3CDTF">2019-02-28T12:14:57Z</dcterms:created>
  <dcterms:modified xsi:type="dcterms:W3CDTF">2024-02-08T17:21:19Z</dcterms:modified>
</cp:coreProperties>
</file>